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notesMasterIdLst>
    <p:notesMasterId r:id="rId71"/>
  </p:notesMasterIdLst>
  <p:sldIdLst>
    <p:sldId id="413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75" r:id="rId33"/>
    <p:sldId id="376" r:id="rId34"/>
    <p:sldId id="414" r:id="rId35"/>
    <p:sldId id="387" r:id="rId36"/>
    <p:sldId id="388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0" r:id="rId49"/>
    <p:sldId id="401" r:id="rId50"/>
    <p:sldId id="402" r:id="rId51"/>
    <p:sldId id="403" r:id="rId52"/>
    <p:sldId id="404" r:id="rId53"/>
    <p:sldId id="405" r:id="rId54"/>
    <p:sldId id="333" r:id="rId55"/>
    <p:sldId id="406" r:id="rId56"/>
    <p:sldId id="407" r:id="rId57"/>
    <p:sldId id="408" r:id="rId58"/>
    <p:sldId id="409" r:id="rId59"/>
    <p:sldId id="344" r:id="rId60"/>
    <p:sldId id="410" r:id="rId61"/>
    <p:sldId id="411" r:id="rId62"/>
    <p:sldId id="412" r:id="rId63"/>
    <p:sldId id="350" r:id="rId64"/>
    <p:sldId id="351" r:id="rId65"/>
    <p:sldId id="353" r:id="rId66"/>
    <p:sldId id="364" r:id="rId67"/>
    <p:sldId id="365" r:id="rId68"/>
    <p:sldId id="366" r:id="rId69"/>
    <p:sldId id="261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890" userDrawn="1">
          <p15:clr>
            <a:srgbClr val="A4A3A4"/>
          </p15:clr>
        </p15:guide>
        <p15:guide id="4" pos="272" userDrawn="1">
          <p15:clr>
            <a:srgbClr val="A4A3A4"/>
          </p15:clr>
        </p15:guide>
        <p15:guide id="5" pos="546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253D"/>
    <a:srgbClr val="ED7D31"/>
    <a:srgbClr val="FF6600"/>
    <a:srgbClr val="DA93BE"/>
    <a:srgbClr val="A9D18E"/>
    <a:srgbClr val="000000"/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4" autoAdjust="0"/>
    <p:restoredTop sz="95494" autoAdjust="0"/>
  </p:normalViewPr>
  <p:slideViewPr>
    <p:cSldViewPr snapToGrid="0">
      <p:cViewPr varScale="1">
        <p:scale>
          <a:sx n="157" d="100"/>
          <a:sy n="157" d="100"/>
        </p:scale>
        <p:origin x="-414" y="-84"/>
      </p:cViewPr>
      <p:guideLst>
        <p:guide orient="horz" pos="300"/>
        <p:guide orient="horz" pos="890"/>
        <p:guide pos="2880"/>
        <p:guide pos="272"/>
        <p:guide pos="546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7" d="100"/>
          <a:sy n="67" d="100"/>
        </p:scale>
        <p:origin x="322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" Type="http://schemas.openxmlformats.org/officeDocument/2006/relationships/slide" Target="slides/slide2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B689C-B1BD-4AFF-83C2-C278865E043C}" type="datetimeFigureOut">
              <a:rPr lang="ko-KR" altLang="en-US" smtClean="0"/>
              <a:t>2015-04-29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D619CB-BC80-4426-8D4A-A47ACABA33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63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19CB-BC80-4426-8D4A-A47ACABA33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22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pshab</a:t>
            </a:r>
            <a:r>
              <a:rPr lang="en-US" dirty="0" smtClean="0"/>
              <a:t>/428577252/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E1F54-5E2D-3F48-82E8-27D820527E5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1076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CE1F54-5E2D-3F48-82E8-27D820527E5C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46896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619CB-BC80-4426-8D4A-A47ACABA3376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058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753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654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46645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840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1918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2203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173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9409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826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887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32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3851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237129"/>
            <a:ext cx="7886700" cy="4939834"/>
          </a:xfrm>
        </p:spPr>
        <p:txBody>
          <a:bodyPr/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  <a:lvl2pPr marL="685800" indent="-228600">
              <a:buFont typeface="함초롬바탕" panose="02030504000101010101" pitchFamily="18" charset="-127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2pPr>
            <a:lvl3pPr marL="1143000" indent="-228600">
              <a:buFont typeface="함초롬바탕" panose="02030504000101010101" pitchFamily="18" charset="-127"/>
              <a:buChar char="‧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5486400" cy="365125"/>
          </a:xfrm>
        </p:spPr>
        <p:txBody>
          <a:bodyPr/>
          <a:lstStyle>
            <a:lvl1pPr algn="l">
              <a:defRPr sz="10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fld id="{1983D3C6-160B-4676-AE9B-AF3D078D4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617892" y="925155"/>
            <a:ext cx="7920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595350" y="6325868"/>
            <a:ext cx="792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9731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7094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14392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780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6466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0767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4721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9670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85557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8727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463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616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697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1204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6818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69482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4"/>
            <a:ext cx="7772400" cy="1470025"/>
          </a:xfrm>
        </p:spPr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ko-KR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01333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4863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4700" b="1" cap="all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3643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10728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60929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1457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6821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2185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75502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2914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4327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1600206"/>
            <a:ext cx="403860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3300"/>
            </a:lvl1pPr>
            <a:lvl2pPr>
              <a:defRPr sz="28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5813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7"/>
            <a:ext cx="4040188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535117"/>
            <a:ext cx="4041775" cy="639763"/>
          </a:xfrm>
        </p:spPr>
        <p:txBody>
          <a:bodyPr anchor="b"/>
          <a:lstStyle>
            <a:lvl1pPr marL="0" indent="0">
              <a:buNone/>
              <a:defRPr sz="2800" b="1"/>
            </a:lvl1pPr>
            <a:lvl2pPr marL="536433" indent="0">
              <a:buNone/>
              <a:defRPr sz="2300" b="1"/>
            </a:lvl2pPr>
            <a:lvl3pPr marL="1072866" indent="0">
              <a:buNone/>
              <a:defRPr sz="2100" b="1"/>
            </a:lvl3pPr>
            <a:lvl4pPr marL="1609298" indent="0">
              <a:buNone/>
              <a:defRPr sz="1900" b="1"/>
            </a:lvl4pPr>
            <a:lvl5pPr marL="2145731" indent="0">
              <a:buNone/>
              <a:defRPr sz="1900" b="1"/>
            </a:lvl5pPr>
            <a:lvl6pPr marL="2682164" indent="0">
              <a:buNone/>
              <a:defRPr sz="1900" b="1"/>
            </a:lvl6pPr>
            <a:lvl7pPr marL="3218597" indent="0">
              <a:buNone/>
              <a:defRPr sz="1900" b="1"/>
            </a:lvl7pPr>
            <a:lvl8pPr marL="3755029" indent="0">
              <a:buNone/>
              <a:defRPr sz="1900" b="1"/>
            </a:lvl8pPr>
            <a:lvl9pPr marL="4291462" indent="0">
              <a:buNone/>
              <a:defRPr sz="1900" b="1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2174875"/>
            <a:ext cx="4041775" cy="3951288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2056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828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6857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3834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273053"/>
            <a:ext cx="3008313" cy="1162051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8"/>
            <a:ext cx="5111750" cy="5853113"/>
          </a:xfrm>
        </p:spPr>
        <p:txBody>
          <a:bodyPr/>
          <a:lstStyle>
            <a:lvl1pPr>
              <a:defRPr sz="3800"/>
            </a:lvl1pPr>
            <a:lvl2pPr>
              <a:defRPr sz="3300"/>
            </a:lvl2pPr>
            <a:lvl3pPr>
              <a:defRPr sz="28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1022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3"/>
            <a:ext cx="5486400" cy="566739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800"/>
            </a:lvl1pPr>
            <a:lvl2pPr marL="536433" indent="0">
              <a:buNone/>
              <a:defRPr sz="3300"/>
            </a:lvl2pPr>
            <a:lvl3pPr marL="1072866" indent="0">
              <a:buNone/>
              <a:defRPr sz="2800"/>
            </a:lvl3pPr>
            <a:lvl4pPr marL="1609298" indent="0">
              <a:buNone/>
              <a:defRPr sz="2300"/>
            </a:lvl4pPr>
            <a:lvl5pPr marL="2145731" indent="0">
              <a:buNone/>
              <a:defRPr sz="2300"/>
            </a:lvl5pPr>
            <a:lvl6pPr marL="2682164" indent="0">
              <a:buNone/>
              <a:defRPr sz="2300"/>
            </a:lvl6pPr>
            <a:lvl7pPr marL="3218597" indent="0">
              <a:buNone/>
              <a:defRPr sz="2300"/>
            </a:lvl7pPr>
            <a:lvl8pPr marL="3755029" indent="0">
              <a:buNone/>
              <a:defRPr sz="2300"/>
            </a:lvl8pPr>
            <a:lvl9pPr marL="4291462" indent="0">
              <a:buNone/>
              <a:defRPr sz="23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3"/>
            <a:ext cx="5486400" cy="804863"/>
          </a:xfrm>
        </p:spPr>
        <p:txBody>
          <a:bodyPr/>
          <a:lstStyle>
            <a:lvl1pPr marL="0" indent="0">
              <a:buNone/>
              <a:defRPr sz="1600"/>
            </a:lvl1pPr>
            <a:lvl2pPr marL="536433" indent="0">
              <a:buNone/>
              <a:defRPr sz="1400"/>
            </a:lvl2pPr>
            <a:lvl3pPr marL="1072866" indent="0">
              <a:buNone/>
              <a:defRPr sz="1200"/>
            </a:lvl3pPr>
            <a:lvl4pPr marL="1609298" indent="0">
              <a:buNone/>
              <a:defRPr sz="1100"/>
            </a:lvl4pPr>
            <a:lvl5pPr marL="2145731" indent="0">
              <a:buNone/>
              <a:defRPr sz="1100"/>
            </a:lvl5pPr>
            <a:lvl6pPr marL="2682164" indent="0">
              <a:buNone/>
              <a:defRPr sz="1100"/>
            </a:lvl6pPr>
            <a:lvl7pPr marL="3218597" indent="0">
              <a:buNone/>
              <a:defRPr sz="1100"/>
            </a:lvl7pPr>
            <a:lvl8pPr marL="3755029" indent="0">
              <a:buNone/>
              <a:defRPr sz="1100"/>
            </a:lvl8pPr>
            <a:lvl9pPr marL="4291462" indent="0">
              <a:buNone/>
              <a:defRPr sz="1100"/>
            </a:lvl9pPr>
          </a:lstStyle>
          <a:p>
            <a:pPr lvl="0"/>
            <a:r>
              <a:rPr lang="en-US" altLang="ko-KR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35089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0311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4"/>
            <a:ext cx="2057400" cy="5851525"/>
          </a:xfrm>
        </p:spPr>
        <p:txBody>
          <a:bodyPr vert="eaVert"/>
          <a:lstStyle/>
          <a:p>
            <a:r>
              <a:rPr lang="en-US" altLang="ko-KR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274644"/>
            <a:ext cx="6019800" cy="5851525"/>
          </a:xfrm>
        </p:spPr>
        <p:txBody>
          <a:bodyPr vert="eaVert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60412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/>
          </p:nvPr>
        </p:nvSpPr>
        <p:spPr>
          <a:xfrm>
            <a:off x="611188" y="2976000"/>
            <a:ext cx="7920000" cy="3744000"/>
          </a:xfrm>
        </p:spPr>
        <p:txBody>
          <a:bodyPr/>
          <a:lstStyle>
            <a:lvl1pPr>
              <a:defRPr baseline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  <a:lvl2pPr>
              <a:defRPr baseline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2pPr>
            <a:lvl3pPr>
              <a:defRPr baseline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3pPr>
            <a:lvl4pPr>
              <a:defRPr baseline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4pPr>
            <a:lvl5pPr>
              <a:defRPr baseline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67718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2000" y="2277000"/>
            <a:ext cx="7200000" cy="2304000"/>
          </a:xfrm>
        </p:spPr>
        <p:txBody>
          <a:bodyPr anchor="ctr"/>
          <a:lstStyle>
            <a:lvl1pPr>
              <a:defRPr sz="3733" baseline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A68D608-8191-E944-BCC9-550A0B607B6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440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pPr>
              <a:defRPr/>
            </a:pPr>
            <a:fld id="{57BBA114-F5FC-F145-BEC0-64915C5E5356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48904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1" y="365127"/>
            <a:ext cx="7886700" cy="53851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237129"/>
            <a:ext cx="7886700" cy="4939835"/>
          </a:xfrm>
        </p:spPr>
        <p:txBody>
          <a:bodyPr/>
          <a:lstStyle>
            <a:lvl1pPr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1pPr>
            <a:lvl2pPr marL="685783" indent="-228594">
              <a:buFont typeface="함초롬바탕" panose="02030504000101010101" pitchFamily="18" charset="-127"/>
              <a:buChar char="–"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2pPr>
            <a:lvl3pPr marL="1142971" indent="-228594">
              <a:buFont typeface="함초롬바탕" panose="02030504000101010101" pitchFamily="18" charset="-127"/>
              <a:buChar char="‧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1" y="6356352"/>
            <a:ext cx="54864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defTabSz="1037141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mtClean="0">
                <a:solidFill>
                  <a:srgbClr val="FFFFFF"/>
                </a:solidFill>
              </a:rPr>
              <a:t>2015.4.29. </a:t>
            </a:r>
            <a:r>
              <a:rPr kumimoji="1" lang="ko-KR" altLang="en-US" smtClean="0">
                <a:solidFill>
                  <a:srgbClr val="FFFFFF"/>
                </a:solidFill>
              </a:rPr>
              <a:t>한국정보화진흥원</a:t>
            </a:r>
            <a:r>
              <a:rPr kumimoji="1" lang="en-US" altLang="ko-KR" smtClean="0">
                <a:solidFill>
                  <a:srgbClr val="FFFFFF"/>
                </a:solidFill>
              </a:rPr>
              <a:t>, LOD Touch Day</a:t>
            </a:r>
            <a:endParaRPr kumimoji="1" lang="ko-KR" alt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fld id="{1983D3C6-160B-4676-AE9B-AF3D078D40C0}" type="slidenum">
              <a:rPr lang="ko-KR" altLang="en-US" smtClean="0"/>
              <a:pPr/>
              <a:t>‹#›</a:t>
            </a:fld>
            <a:r>
              <a:rPr lang="ko-KR" altLang="en-US" smtClean="0"/>
              <a:t> </a:t>
            </a:r>
            <a:r>
              <a:rPr lang="en-US" altLang="ko-KR" smtClean="0"/>
              <a:t>| 50</a:t>
            </a:r>
            <a:endParaRPr lang="ko-KR" altLang="en-US" dirty="0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617892" y="925155"/>
            <a:ext cx="7920000" cy="0"/>
          </a:xfrm>
          <a:prstGeom prst="line">
            <a:avLst/>
          </a:prstGeom>
          <a:ln w="19050">
            <a:solidFill>
              <a:srgbClr val="DA93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>
            <a:off x="595351" y="6325868"/>
            <a:ext cx="7920000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981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888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336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8650" y="6356351"/>
            <a:ext cx="5486400" cy="365125"/>
          </a:xfrm>
        </p:spPr>
        <p:txBody>
          <a:bodyPr/>
          <a:lstStyle>
            <a:lvl1pPr algn="l">
              <a:defRPr sz="100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9204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007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00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3.em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83D3C6-160B-4676-AE9B-AF3D078D40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0910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718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710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74643"/>
            <a:ext cx="8229600" cy="591887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15799"/>
            <a:ext cx="8229600" cy="5010368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en-US" altLang="ko-KR" dirty="0" smtClean="0"/>
              <a:t>Click to 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6"/>
            <a:ext cx="21336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36433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1" y="6356356"/>
            <a:ext cx="28956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36433" latinLnBrk="0"/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1" y="6356356"/>
            <a:ext cx="21336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536433" latinLnBrk="0"/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536433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05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536433" rtl="0" eaLnBrk="1" latinLnBrk="0" hangingPunct="1">
        <a:spcBef>
          <a:spcPct val="0"/>
        </a:spcBef>
        <a:buNone/>
        <a:defRPr sz="2800" b="1" kern="1200">
          <a:solidFill>
            <a:srgbClr val="91C700"/>
          </a:solidFill>
          <a:latin typeface="나눔명조"/>
          <a:ea typeface="나눔명조"/>
          <a:cs typeface="나눔명조"/>
        </a:defRPr>
      </a:lvl1pPr>
    </p:titleStyle>
    <p:bodyStyle>
      <a:lvl1pPr marL="401638" indent="-223838" algn="l" defTabSz="536433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FFFFFF"/>
          </a:solidFill>
          <a:latin typeface="나눔명조"/>
          <a:ea typeface="나눔명조"/>
          <a:cs typeface="나눔명조"/>
        </a:defRPr>
      </a:lvl1pPr>
      <a:lvl2pPr marL="985838" indent="-273050" algn="l" defTabSz="536433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FFFFFF"/>
          </a:solidFill>
          <a:latin typeface="나눔명조"/>
          <a:ea typeface="나눔명조"/>
          <a:cs typeface="나눔명조"/>
        </a:defRPr>
      </a:lvl2pPr>
      <a:lvl3pPr marL="1341082" indent="-268216" algn="l" defTabSz="536433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FFFFFF"/>
          </a:solidFill>
          <a:latin typeface="나눔명조"/>
          <a:ea typeface="나눔명조"/>
          <a:cs typeface="나눔명조"/>
        </a:defRPr>
      </a:lvl3pPr>
      <a:lvl4pPr marL="1877515" indent="-268216" algn="l" defTabSz="536433" rtl="0" eaLnBrk="1" latinLnBrk="0" hangingPunct="1">
        <a:spcBef>
          <a:spcPct val="20000"/>
        </a:spcBef>
        <a:buFont typeface="Arial"/>
        <a:buChar char="–"/>
        <a:defRPr sz="2300" kern="1200">
          <a:solidFill>
            <a:srgbClr val="FFFFFF"/>
          </a:solidFill>
          <a:latin typeface="나눔명조"/>
          <a:ea typeface="나눔명조"/>
          <a:cs typeface="나눔명조"/>
        </a:defRPr>
      </a:lvl4pPr>
      <a:lvl5pPr marL="2413947" indent="-268216" algn="l" defTabSz="536433" rtl="0" eaLnBrk="1" latinLnBrk="0" hangingPunct="1">
        <a:spcBef>
          <a:spcPct val="20000"/>
        </a:spcBef>
        <a:buFont typeface="Arial"/>
        <a:buChar char="»"/>
        <a:defRPr sz="2300" kern="1200">
          <a:solidFill>
            <a:srgbClr val="FFFFFF"/>
          </a:solidFill>
          <a:latin typeface="나눔명조"/>
          <a:ea typeface="나눔명조"/>
          <a:cs typeface="나눔명조"/>
        </a:defRPr>
      </a:lvl5pPr>
      <a:lvl6pPr marL="2950380" indent="-268216" algn="l" defTabSz="53643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53643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53643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536433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536433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2F5AA9"/>
            </a:gs>
            <a:gs pos="100000">
              <a:srgbClr val="3C6DB5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2777" y="762000"/>
            <a:ext cx="7918451" cy="2305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>
                <a:sym typeface="Calibri" charset="0"/>
              </a:rPr>
              <a:t>마스터 제목 스타일 편집</a:t>
            </a:r>
            <a:endParaRPr lang="en-US" altLang="ko-KR" dirty="0">
              <a:sym typeface="Calibri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7" y="2976033"/>
            <a:ext cx="7918451" cy="374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>
                <a:sym typeface="Calibri" charset="0"/>
              </a:rPr>
              <a:t>마스터 텍스트 스타일을 편집합니다</a:t>
            </a:r>
          </a:p>
          <a:p>
            <a:pPr lvl="1"/>
            <a:r>
              <a:rPr lang="ko-KR" altLang="en-US" smtClean="0">
                <a:sym typeface="Calibri" charset="0"/>
              </a:rPr>
              <a:t>둘째 수준</a:t>
            </a:r>
          </a:p>
          <a:p>
            <a:pPr lvl="2"/>
            <a:r>
              <a:rPr lang="ko-KR" altLang="en-US" smtClean="0">
                <a:sym typeface="Calibri" charset="0"/>
              </a:rPr>
              <a:t>셋째 수준</a:t>
            </a:r>
          </a:p>
          <a:p>
            <a:pPr lvl="3"/>
            <a:r>
              <a:rPr lang="ko-KR" altLang="en-US" smtClean="0">
                <a:sym typeface="Calibri" charset="0"/>
              </a:rPr>
              <a:t>넷째 수준</a:t>
            </a:r>
          </a:p>
          <a:p>
            <a:pPr lvl="4"/>
            <a:r>
              <a:rPr lang="ko-KR" altLang="en-US" smtClean="0">
                <a:sym typeface="Calibri" charset="0"/>
              </a:rPr>
              <a:t>다섯째 수준</a:t>
            </a:r>
            <a:endParaRPr lang="en-US" altLang="ko-KR" dirty="0">
              <a:sym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4302129" y="6357333"/>
            <a:ext cx="539751" cy="38523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ctr" defTabSz="779087" latinLnBrk="1">
              <a:defRPr sz="800" b="1" i="0" baseline="0" smtClean="0">
                <a:solidFill>
                  <a:srgbClr val="DCDFE6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A68D608-8191-E944-BCC9-550A0B607B63}" type="slidenum">
              <a:rPr kumimoji="1" lang="ko-KR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ko-KR" alt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alphaModFix amt="15000"/>
          </a:blip>
          <a:stretch>
            <a:fillRect/>
          </a:stretch>
        </p:blipFill>
        <p:spPr>
          <a:xfrm>
            <a:off x="-180528" y="-123394"/>
            <a:ext cx="2078747" cy="15867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alphaModFix amt="15000"/>
          </a:blip>
          <a:stretch>
            <a:fillRect/>
          </a:stretch>
        </p:blipFill>
        <p:spPr>
          <a:xfrm>
            <a:off x="7010973" y="4553224"/>
            <a:ext cx="2217545" cy="238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12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kumimoji="1" sz="3733" b="1">
          <a:solidFill>
            <a:srgbClr val="FFFFFF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  <a:sym typeface="Calibri" charset="0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Calibri" charset="0"/>
          <a:ea typeface="ＭＳ Ｐゴシック" charset="0"/>
          <a:cs typeface="다음_SemiBold" charset="0"/>
          <a:sym typeface="Calibri" charset="0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Calibri" charset="0"/>
          <a:ea typeface="ＭＳ Ｐゴシック" charset="0"/>
          <a:cs typeface="다음_SemiBold" charset="0"/>
          <a:sym typeface="Calibri" charset="0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Calibri" charset="0"/>
          <a:ea typeface="ＭＳ Ｐゴシック" charset="0"/>
          <a:cs typeface="다음_SemiBold" charset="0"/>
          <a:sym typeface="Calibri" charset="0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Calibri" charset="0"/>
          <a:ea typeface="ＭＳ Ｐゴシック" charset="0"/>
          <a:cs typeface="다음_SemiBold" charset="0"/>
          <a:sym typeface="Calibri" charset="0"/>
        </a:defRPr>
      </a:lvl5pPr>
      <a:lvl6pPr marL="257162" algn="ctr" rtl="0" eaLnBrk="1" fontAlgn="base" latinLnBrk="1" hangingPunct="1">
        <a:spcBef>
          <a:spcPct val="0"/>
        </a:spcBef>
        <a:spcAft>
          <a:spcPct val="0"/>
        </a:spcAft>
        <a:defRPr kumimoji="1" sz="3600">
          <a:solidFill>
            <a:srgbClr val="1A1A1A"/>
          </a:solidFill>
          <a:latin typeface="Calibri" charset="0"/>
          <a:ea typeface="Calibri" charset="0"/>
          <a:cs typeface="Calibri" charset="0"/>
          <a:sym typeface="Calibri" charset="0"/>
        </a:defRPr>
      </a:lvl6pPr>
      <a:lvl7pPr marL="514326" algn="ctr" rtl="0" eaLnBrk="1" fontAlgn="base" latinLnBrk="1" hangingPunct="1">
        <a:spcBef>
          <a:spcPct val="0"/>
        </a:spcBef>
        <a:spcAft>
          <a:spcPct val="0"/>
        </a:spcAft>
        <a:defRPr kumimoji="1" sz="3600">
          <a:solidFill>
            <a:srgbClr val="1A1A1A"/>
          </a:solidFill>
          <a:latin typeface="Calibri" charset="0"/>
          <a:ea typeface="Calibri" charset="0"/>
          <a:cs typeface="Calibri" charset="0"/>
          <a:sym typeface="Calibri" charset="0"/>
        </a:defRPr>
      </a:lvl7pPr>
      <a:lvl8pPr marL="771487" algn="ctr" rtl="0" eaLnBrk="1" fontAlgn="base" latinLnBrk="1" hangingPunct="1">
        <a:spcBef>
          <a:spcPct val="0"/>
        </a:spcBef>
        <a:spcAft>
          <a:spcPct val="0"/>
        </a:spcAft>
        <a:defRPr kumimoji="1" sz="3600">
          <a:solidFill>
            <a:srgbClr val="1A1A1A"/>
          </a:solidFill>
          <a:latin typeface="Calibri" charset="0"/>
          <a:ea typeface="Calibri" charset="0"/>
          <a:cs typeface="Calibri" charset="0"/>
          <a:sym typeface="Calibri" charset="0"/>
        </a:defRPr>
      </a:lvl8pPr>
      <a:lvl9pPr marL="1028649" algn="ctr" rtl="0" eaLnBrk="1" fontAlgn="base" latinLnBrk="1" hangingPunct="1">
        <a:spcBef>
          <a:spcPct val="0"/>
        </a:spcBef>
        <a:spcAft>
          <a:spcPct val="0"/>
        </a:spcAft>
        <a:defRPr kumimoji="1" sz="3600">
          <a:solidFill>
            <a:srgbClr val="1A1A1A"/>
          </a:solidFill>
          <a:latin typeface="Calibri" charset="0"/>
          <a:ea typeface="Calibri" charset="0"/>
          <a:cs typeface="Calibri" charset="0"/>
          <a:sym typeface="Calibri" charset="0"/>
        </a:defRPr>
      </a:lvl9pPr>
    </p:titleStyle>
    <p:bodyStyle>
      <a:lvl1pPr marL="0" indent="0" algn="ctr" rtl="0" eaLnBrk="1" fontAlgn="base" latinLnBrk="1" hangingPunct="1">
        <a:lnSpc>
          <a:spcPct val="150000"/>
        </a:lnSpc>
        <a:spcBef>
          <a:spcPct val="0"/>
        </a:spcBef>
        <a:spcAft>
          <a:spcPct val="0"/>
        </a:spcAft>
        <a:defRPr kumimoji="1" i="1" baseline="0">
          <a:solidFill>
            <a:schemeClr val="tx2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  <a:sym typeface="Calibri" charset="0"/>
        </a:defRPr>
      </a:lvl1pPr>
      <a:lvl2pPr marL="0" indent="0" algn="ctr" rtl="0" eaLnBrk="1" fontAlgn="base" latinLnBrk="1" hangingPunct="1">
        <a:lnSpc>
          <a:spcPct val="120000"/>
        </a:lnSpc>
        <a:spcBef>
          <a:spcPct val="0"/>
        </a:spcBef>
        <a:spcAft>
          <a:spcPct val="0"/>
        </a:spcAft>
        <a:defRPr kumimoji="1" b="1" baseline="0">
          <a:solidFill>
            <a:srgbClr val="FFFFFF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  <a:sym typeface="Calibri" charset="0"/>
        </a:defRPr>
      </a:lvl2pPr>
      <a:lvl3pPr marL="0" indent="0" algn="ctr" rtl="0" eaLnBrk="1" fontAlgn="base" latinLnBrk="1" hangingPunct="1">
        <a:spcBef>
          <a:spcPct val="0"/>
        </a:spcBef>
        <a:spcAft>
          <a:spcPct val="0"/>
        </a:spcAft>
        <a:defRPr kumimoji="1" sz="1867" baseline="0">
          <a:solidFill>
            <a:srgbClr val="DCDFE6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  <a:sym typeface="Calibri" charset="0"/>
        </a:defRPr>
      </a:lvl3pPr>
      <a:lvl4pPr marL="0" indent="0" algn="ctr" rtl="0" eaLnBrk="1" fontAlgn="base" latinLnBrk="1" hangingPunct="1">
        <a:spcBef>
          <a:spcPct val="0"/>
        </a:spcBef>
        <a:spcAft>
          <a:spcPct val="0"/>
        </a:spcAft>
        <a:defRPr kumimoji="1" sz="1867" i="1" baseline="0">
          <a:solidFill>
            <a:srgbClr val="DCDFE6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  <a:sym typeface="Calibri" charset="0"/>
        </a:defRPr>
      </a:lvl4pPr>
      <a:lvl5pPr marL="0" indent="0" algn="ctr" rtl="0" eaLnBrk="1" fontAlgn="base" latinLnBrk="1" hangingPunct="1">
        <a:spcBef>
          <a:spcPts val="16000"/>
        </a:spcBef>
        <a:spcAft>
          <a:spcPct val="0"/>
        </a:spcAft>
        <a:defRPr kumimoji="1" sz="800" baseline="0">
          <a:solidFill>
            <a:srgbClr val="DCDFE6"/>
          </a:solidFill>
          <a:latin typeface="함초롬돋움" panose="020B0604000101010101" pitchFamily="50" charset="-127"/>
          <a:ea typeface="함초롬돋움" panose="020B0604000101010101" pitchFamily="50" charset="-127"/>
          <a:cs typeface="함초롬돋움" panose="020B0604000101010101" pitchFamily="50" charset="-127"/>
          <a:sym typeface="Calibri" charset="0"/>
        </a:defRPr>
      </a:lvl5pPr>
      <a:lvl6pPr marL="257162" algn="ctr" rtl="0" eaLnBrk="1" fontAlgn="base" latinLnBrk="1" hangingPunct="1">
        <a:spcBef>
          <a:spcPts val="10969"/>
        </a:spcBef>
        <a:spcAft>
          <a:spcPct val="0"/>
        </a:spcAft>
        <a:defRPr kumimoji="1" sz="700" i="1">
          <a:solidFill>
            <a:srgbClr val="343434"/>
          </a:solidFill>
          <a:latin typeface="+mj-lt"/>
          <a:ea typeface="+mj-ea"/>
          <a:cs typeface="+mj-cs"/>
          <a:sym typeface="Calibri" charset="0"/>
        </a:defRPr>
      </a:lvl6pPr>
      <a:lvl7pPr marL="514326" algn="ctr" rtl="0" eaLnBrk="1" fontAlgn="base" latinLnBrk="1" hangingPunct="1">
        <a:spcBef>
          <a:spcPts val="10969"/>
        </a:spcBef>
        <a:spcAft>
          <a:spcPct val="0"/>
        </a:spcAft>
        <a:defRPr kumimoji="1" sz="700" i="1">
          <a:solidFill>
            <a:srgbClr val="343434"/>
          </a:solidFill>
          <a:latin typeface="+mj-lt"/>
          <a:ea typeface="+mj-ea"/>
          <a:cs typeface="+mj-cs"/>
          <a:sym typeface="Calibri" charset="0"/>
        </a:defRPr>
      </a:lvl7pPr>
      <a:lvl8pPr marL="771487" algn="ctr" rtl="0" eaLnBrk="1" fontAlgn="base" latinLnBrk="1" hangingPunct="1">
        <a:spcBef>
          <a:spcPts val="10969"/>
        </a:spcBef>
        <a:spcAft>
          <a:spcPct val="0"/>
        </a:spcAft>
        <a:defRPr kumimoji="1" sz="700" i="1">
          <a:solidFill>
            <a:srgbClr val="343434"/>
          </a:solidFill>
          <a:latin typeface="+mj-lt"/>
          <a:ea typeface="+mj-ea"/>
          <a:cs typeface="+mj-cs"/>
          <a:sym typeface="Calibri" charset="0"/>
        </a:defRPr>
      </a:lvl8pPr>
      <a:lvl9pPr marL="1028649" algn="ctr" rtl="0" eaLnBrk="1" fontAlgn="base" latinLnBrk="1" hangingPunct="1">
        <a:spcBef>
          <a:spcPts val="10969"/>
        </a:spcBef>
        <a:spcAft>
          <a:spcPct val="0"/>
        </a:spcAft>
        <a:defRPr kumimoji="1" sz="700" i="1">
          <a:solidFill>
            <a:srgbClr val="343434"/>
          </a:solidFill>
          <a:latin typeface="+mj-lt"/>
          <a:ea typeface="+mj-ea"/>
          <a:cs typeface="+mj-cs"/>
          <a:sym typeface="Calibri" charset="0"/>
        </a:defRPr>
      </a:lvl9pPr>
    </p:bodyStyle>
    <p:otherStyle>
      <a:defPPr>
        <a:defRPr lang="ko-KR"/>
      </a:defPPr>
      <a:lvl1pPr marL="0" algn="l" defTabSz="514326" rtl="0" eaLnBrk="1" latinLnBrk="1" hangingPunct="1"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62" algn="l" defTabSz="514326" rtl="0" eaLnBrk="1" latinLnBrk="1" hangingPunct="1"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26" algn="l" defTabSz="514326" rtl="0" eaLnBrk="1" latinLnBrk="1" hangingPunct="1"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487" algn="l" defTabSz="514326" rtl="0" eaLnBrk="1" latinLnBrk="1" hangingPunct="1"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649" algn="l" defTabSz="514326" rtl="0" eaLnBrk="1" latinLnBrk="1" hangingPunct="1"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11" algn="l" defTabSz="514326" rtl="0" eaLnBrk="1" latinLnBrk="1" hangingPunct="1"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2973" algn="l" defTabSz="514326" rtl="0" eaLnBrk="1" latinLnBrk="1" hangingPunct="1"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135" algn="l" defTabSz="514326" rtl="0" eaLnBrk="1" latinLnBrk="1" hangingPunct="1"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298" algn="l" defTabSz="514326" rtl="0" eaLnBrk="1" latinLnBrk="1" hangingPunct="1">
        <a:defRPr kumimoji="1"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odata.netflix.com/Catalog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5stardata.info/kr/std-2.xls" TargetMode="External"/><Relationship Id="rId2" Type="http://schemas.openxmlformats.org/officeDocument/2006/relationships/hyperlink" Target="http://5stardata.info/kr/std-1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5stardata.info/kr/std-5.html" TargetMode="External"/><Relationship Id="rId5" Type="http://schemas.openxmlformats.org/officeDocument/2006/relationships/hyperlink" Target="http://5stardata.info/kr/std-4.html" TargetMode="External"/><Relationship Id="rId4" Type="http://schemas.openxmlformats.org/officeDocument/2006/relationships/hyperlink" Target="http://5stardata.info/kr/std-3.cs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/>
          <p:cNvSpPr txBox="1">
            <a:spLocks/>
          </p:cNvSpPr>
          <p:nvPr/>
        </p:nvSpPr>
        <p:spPr bwMode="auto">
          <a:xfrm>
            <a:off x="1777422" y="2684685"/>
            <a:ext cx="5833342" cy="533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733" b="1" baseline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Calibri" charset="0"/>
              </a:defRPr>
            </a:lvl1pPr>
            <a:lvl2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Calibri" charset="0"/>
                <a:ea typeface="ＭＳ Ｐゴシック" charset="0"/>
                <a:cs typeface="다음_SemiBold" charset="0"/>
                <a:sym typeface="Calibri" charset="0"/>
              </a:defRPr>
            </a:lvl2pPr>
            <a:lvl3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Calibri" charset="0"/>
                <a:ea typeface="ＭＳ Ｐゴシック" charset="0"/>
                <a:cs typeface="다음_SemiBold" charset="0"/>
                <a:sym typeface="Calibri" charset="0"/>
              </a:defRPr>
            </a:lvl3pPr>
            <a:lvl4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Calibri" charset="0"/>
                <a:ea typeface="ＭＳ Ｐゴシック" charset="0"/>
                <a:cs typeface="다음_SemiBold" charset="0"/>
                <a:sym typeface="Calibri" charset="0"/>
              </a:defRPr>
            </a:lvl4pPr>
            <a:lvl5pPr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chemeClr val="tx1"/>
                </a:solidFill>
                <a:latin typeface="Calibri" charset="0"/>
                <a:ea typeface="ＭＳ Ｐゴシック" charset="0"/>
                <a:cs typeface="다음_SemiBold" charset="0"/>
                <a:sym typeface="Calibri" charset="0"/>
              </a:defRPr>
            </a:lvl5pPr>
            <a:lvl6pPr marL="257162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6pPr>
            <a:lvl7pPr marL="514326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7pPr>
            <a:lvl8pPr marL="771487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8pPr>
            <a:lvl9pPr marL="1028649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3600">
                <a:solidFill>
                  <a:srgbClr val="1A1A1A"/>
                </a:solidFill>
                <a:latin typeface="Calibri" charset="0"/>
                <a:ea typeface="Calibri" charset="0"/>
                <a:cs typeface="Calibri" charset="0"/>
                <a:sym typeface="Calibri" charset="0"/>
              </a:defRPr>
            </a:lvl9pPr>
          </a:lstStyle>
          <a:p>
            <a:pPr algn="l"/>
            <a:r>
              <a:rPr lang="en-US" altLang="ko-KR" sz="23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Linked </a:t>
            </a:r>
            <a:r>
              <a:rPr lang="en-US" altLang="ko-KR" sz="2300" kern="0" dirty="0" smtClean="0">
                <a:solidFill>
                  <a:srgbClr val="ED253D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Open</a:t>
            </a:r>
            <a:r>
              <a:rPr lang="en-US" altLang="ko-KR" sz="2300" kern="0" dirty="0" smtClean="0">
                <a:solidFill>
                  <a:srgbClr val="DA93BE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lang="en-US" altLang="ko-KR" sz="23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Data</a:t>
            </a:r>
            <a:endParaRPr lang="ko-KR" altLang="en-US" sz="2300" kern="0" dirty="0">
              <a:solidFill>
                <a:srgbClr val="FF6600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부제목 4"/>
          <p:cNvSpPr txBox="1">
            <a:spLocks/>
          </p:cNvSpPr>
          <p:nvPr/>
        </p:nvSpPr>
        <p:spPr>
          <a:xfrm>
            <a:off x="1697592" y="3085982"/>
            <a:ext cx="6835486" cy="3568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rtl="0" eaLnBrk="1" fontAlgn="base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kumimoji="1" i="1" baseline="0">
                <a:solidFill>
                  <a:schemeClr val="tx2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Calibri" charset="0"/>
              </a:defRPr>
            </a:lvl1pPr>
            <a:lvl2pPr marL="0" indent="0" algn="ctr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kumimoji="1" b="1" baseline="0">
                <a:solidFill>
                  <a:srgbClr val="FFFFFF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Calibri" charset="0"/>
              </a:defRPr>
            </a:lvl2pPr>
            <a:lvl3pPr marL="0" indent="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867" baseline="0">
                <a:solidFill>
                  <a:srgbClr val="DCDFE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Calibri" charset="0"/>
              </a:defRPr>
            </a:lvl3pPr>
            <a:lvl4pPr marL="0" indent="0" algn="ctr" rtl="0" eaLnBrk="1" fontAlgn="base" latinLnBrk="1" hangingPunct="1">
              <a:spcBef>
                <a:spcPct val="0"/>
              </a:spcBef>
              <a:spcAft>
                <a:spcPct val="0"/>
              </a:spcAft>
              <a:defRPr kumimoji="1" sz="1867" i="1" baseline="0">
                <a:solidFill>
                  <a:srgbClr val="DCDFE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Calibri" charset="0"/>
              </a:defRPr>
            </a:lvl4pPr>
            <a:lvl5pPr marL="0" indent="0" algn="ctr" rtl="0" eaLnBrk="1" fontAlgn="base" latinLnBrk="1" hangingPunct="1">
              <a:spcBef>
                <a:spcPts val="16000"/>
              </a:spcBef>
              <a:spcAft>
                <a:spcPct val="0"/>
              </a:spcAft>
              <a:defRPr kumimoji="1" sz="800" baseline="0">
                <a:solidFill>
                  <a:srgbClr val="DCDFE6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Calibri" charset="0"/>
              </a:defRPr>
            </a:lvl5pPr>
            <a:lvl6pPr marL="257162" algn="ctr" rtl="0" eaLnBrk="1" fontAlgn="base" latinLnBrk="1" hangingPunct="1">
              <a:spcBef>
                <a:spcPts val="10969"/>
              </a:spcBef>
              <a:spcAft>
                <a:spcPct val="0"/>
              </a:spcAft>
              <a:defRPr kumimoji="1" sz="700" i="1">
                <a:solidFill>
                  <a:srgbClr val="343434"/>
                </a:solidFill>
                <a:latin typeface="+mj-lt"/>
                <a:ea typeface="+mj-ea"/>
                <a:cs typeface="+mj-cs"/>
                <a:sym typeface="Calibri" charset="0"/>
              </a:defRPr>
            </a:lvl6pPr>
            <a:lvl7pPr marL="514326" algn="ctr" rtl="0" eaLnBrk="1" fontAlgn="base" latinLnBrk="1" hangingPunct="1">
              <a:spcBef>
                <a:spcPts val="10969"/>
              </a:spcBef>
              <a:spcAft>
                <a:spcPct val="0"/>
              </a:spcAft>
              <a:defRPr kumimoji="1" sz="700" i="1">
                <a:solidFill>
                  <a:srgbClr val="343434"/>
                </a:solidFill>
                <a:latin typeface="+mj-lt"/>
                <a:ea typeface="+mj-ea"/>
                <a:cs typeface="+mj-cs"/>
                <a:sym typeface="Calibri" charset="0"/>
              </a:defRPr>
            </a:lvl7pPr>
            <a:lvl8pPr marL="771487" algn="ctr" rtl="0" eaLnBrk="1" fontAlgn="base" latinLnBrk="1" hangingPunct="1">
              <a:spcBef>
                <a:spcPts val="10969"/>
              </a:spcBef>
              <a:spcAft>
                <a:spcPct val="0"/>
              </a:spcAft>
              <a:defRPr kumimoji="1" sz="700" i="1">
                <a:solidFill>
                  <a:srgbClr val="343434"/>
                </a:solidFill>
                <a:latin typeface="+mj-lt"/>
                <a:ea typeface="+mj-ea"/>
                <a:cs typeface="+mj-cs"/>
                <a:sym typeface="Calibri" charset="0"/>
              </a:defRPr>
            </a:lvl8pPr>
            <a:lvl9pPr marL="1028649" algn="ctr" rtl="0" eaLnBrk="1" fontAlgn="base" latinLnBrk="1" hangingPunct="1">
              <a:spcBef>
                <a:spcPts val="10969"/>
              </a:spcBef>
              <a:spcAft>
                <a:spcPct val="0"/>
              </a:spcAft>
              <a:defRPr kumimoji="1" sz="700" i="1">
                <a:solidFill>
                  <a:srgbClr val="343434"/>
                </a:solidFill>
                <a:latin typeface="+mj-lt"/>
                <a:ea typeface="+mj-ea"/>
                <a:cs typeface="+mj-cs"/>
                <a:sym typeface="Calibri" charset="0"/>
              </a:defRPr>
            </a:lvl9pPr>
          </a:lstStyle>
          <a:p>
            <a:pPr algn="l"/>
            <a:r>
              <a:rPr lang="en-US" altLang="ko-KR" sz="1200" b="1" i="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2015.4.30. </a:t>
            </a:r>
            <a:r>
              <a:rPr lang="ko-KR" altLang="en-US" sz="1200" b="1" i="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박진호</a:t>
            </a:r>
            <a:r>
              <a:rPr lang="en-US" altLang="ko-KR" sz="1200" b="1" i="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(jino.kor@listinc.kr)</a:t>
            </a:r>
            <a:endParaRPr lang="ko-KR" altLang="en-US" sz="1200" b="1" i="0" kern="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669884" y="2552392"/>
            <a:ext cx="170591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2015 LOD Touch Day</a:t>
            </a:r>
            <a:endParaRPr lang="ko-KR" altLang="en-US" sz="1200" i="1" dirty="0"/>
          </a:p>
        </p:txBody>
      </p:sp>
      <p:pic>
        <p:nvPicPr>
          <p:cNvPr id="10" name="Picture 5" descr="list.pd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422" y="1958511"/>
            <a:ext cx="746262" cy="33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7589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7" name="제목 3"/>
          <p:cNvSpPr txBox="1">
            <a:spLocks/>
          </p:cNvSpPr>
          <p:nvPr/>
        </p:nvSpPr>
        <p:spPr>
          <a:xfrm>
            <a:off x="944562" y="1658751"/>
            <a:ext cx="6035993" cy="53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한 마디로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992994" y="2135447"/>
            <a:ext cx="6511926" cy="53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(web)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을 모두가 자유롭게 쓸 수 있는 </a:t>
            </a:r>
            <a:r>
              <a:rPr lang="ko-KR" altLang="en-US" sz="1600" b="1" dirty="0" smtClean="0">
                <a:solidFill>
                  <a:srgbClr val="FF6600"/>
                </a:solidFill>
              </a:rPr>
              <a:t>글로벌 데이터베이스로 </a:t>
            </a:r>
            <a:r>
              <a:rPr lang="ko-KR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만들자</a:t>
            </a:r>
            <a:r>
              <a: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!!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63340" y="4174559"/>
            <a:ext cx="4949190" cy="72009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 algn="r"/>
            <a:r>
              <a:rPr lang="en-US" altLang="ko-KR" sz="20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Linked Data Principles</a:t>
            </a:r>
            <a:endParaRPr lang="ko-KR" altLang="en-US" sz="20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33014" y="3894801"/>
            <a:ext cx="63750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이런 일이 가능하도록 하는 최소한의 필수조건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601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링크드</a:t>
            </a:r>
            <a:r>
              <a:rPr lang="ko-KR" altLang="en-US" dirty="0" smtClean="0"/>
              <a:t> 데이터 원칙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특정 </a:t>
            </a:r>
            <a:r>
              <a:rPr lang="ko-KR" altLang="en-US" dirty="0"/>
              <a:t>개념</a:t>
            </a:r>
            <a:r>
              <a:rPr lang="en-US" altLang="ko-KR" dirty="0"/>
              <a:t>(things) URI</a:t>
            </a:r>
            <a:r>
              <a:rPr lang="ko-KR" altLang="en-US" dirty="0"/>
              <a:t>를 사용해서 명명함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HTTP</a:t>
            </a:r>
            <a:r>
              <a:rPr lang="ko-KR" altLang="en-US" dirty="0"/>
              <a:t>를 활용해서 </a:t>
            </a:r>
            <a:r>
              <a:rPr lang="en-US" altLang="ko-KR" dirty="0"/>
              <a:t>URIs</a:t>
            </a:r>
            <a:r>
              <a:rPr lang="ko-KR" altLang="en-US" dirty="0"/>
              <a:t>로 명명된 자원에 접근할 수 있도록 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URI</a:t>
            </a:r>
            <a:r>
              <a:rPr lang="ko-KR" altLang="en-US" dirty="0"/>
              <a:t>로 정보를 찾았을 때 </a:t>
            </a:r>
            <a:r>
              <a:rPr lang="en-US" altLang="ko-KR" dirty="0"/>
              <a:t>RDF(S), SPARQL</a:t>
            </a:r>
            <a:r>
              <a:rPr lang="ko-KR" altLang="en-US" dirty="0"/>
              <a:t>과 같은 표준을 활용해서 유용한 정보를 제공해야 함</a:t>
            </a:r>
            <a:r>
              <a:rPr lang="en-US" altLang="ko-KR" dirty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또 </a:t>
            </a:r>
            <a:r>
              <a:rPr lang="ko-KR" altLang="en-US" dirty="0"/>
              <a:t>다른 </a:t>
            </a:r>
            <a:r>
              <a:rPr lang="en-US" altLang="ko-KR" dirty="0"/>
              <a:t>URI</a:t>
            </a:r>
            <a:r>
              <a:rPr lang="ko-KR" altLang="en-US" dirty="0"/>
              <a:t>를 포함하고 있어서 더 많은 것</a:t>
            </a:r>
            <a:r>
              <a:rPr lang="en-US" altLang="ko-KR" dirty="0"/>
              <a:t>(</a:t>
            </a:r>
            <a:r>
              <a:rPr lang="ko-KR" altLang="en-US" dirty="0"/>
              <a:t>개념</a:t>
            </a:r>
            <a:r>
              <a:rPr lang="en-US" altLang="ko-KR" dirty="0"/>
              <a:t>, things)</a:t>
            </a:r>
            <a:r>
              <a:rPr lang="ko-KR" altLang="en-US" dirty="0"/>
              <a:t>들을 탐색할 수 있어야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399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Elements of Linked Open Data Stack(</a:t>
            </a:r>
            <a:r>
              <a:rPr lang="en-US" altLang="ko-KR" dirty="0" err="1"/>
              <a:t>revison</a:t>
            </a:r>
            <a:r>
              <a:rPr lang="en-US" altLang="ko-KR" dirty="0"/>
              <a:t> 3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6" name="Picture 2" descr="http://bit.ly/lwhBX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57" y="1153025"/>
            <a:ext cx="5630389" cy="5093410"/>
          </a:xfrm>
          <a:prstGeom prst="rect">
            <a:avLst/>
          </a:prstGeom>
          <a:noFill/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2977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5" y="2605644"/>
            <a:ext cx="1219200" cy="1219200"/>
          </a:xfrm>
          <a:prstGeom prst="rect">
            <a:avLst/>
          </a:prstGeom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2426525" y="2699458"/>
            <a:ext cx="6511926" cy="10293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지금하고 무엇이 어떻게 달라지는가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지금하고 뭐가 다른 거지</a:t>
            </a:r>
            <a:r>
              <a:rPr lang="en-US" altLang="ko-KR" sz="18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sz="1800" b="1" dirty="0">
              <a:solidFill>
                <a:srgbClr val="FF6600"/>
              </a:solidFill>
            </a:endParaRPr>
          </a:p>
        </p:txBody>
      </p:sp>
      <p:sp>
        <p:nvSpPr>
          <p:cNvPr id="8" name="제목 3"/>
          <p:cNvSpPr txBox="1">
            <a:spLocks/>
          </p:cNvSpPr>
          <p:nvPr/>
        </p:nvSpPr>
        <p:spPr>
          <a:xfrm>
            <a:off x="2426525" y="3594501"/>
            <a:ext cx="6511926" cy="7399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srgbClr val="FF6600"/>
                </a:solidFill>
              </a:rPr>
              <a:t>Web of Documents Vs Web of Data</a:t>
            </a:r>
            <a:endParaRPr lang="ko-KR" altLang="en-US" b="1" dirty="0">
              <a:solidFill>
                <a:srgbClr val="FF6600"/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6572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오늘날의 웹 </a:t>
            </a:r>
            <a:r>
              <a:rPr lang="en-US" altLang="ko-KR" dirty="0"/>
              <a:t>: Web of Documents(HTML)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7" name="한쪽 모서리가 잘린 사각형 6"/>
          <p:cNvSpPr/>
          <p:nvPr/>
        </p:nvSpPr>
        <p:spPr>
          <a:xfrm>
            <a:off x="1259632" y="2528668"/>
            <a:ext cx="819091" cy="1092121"/>
          </a:xfrm>
          <a:prstGeom prst="snip1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Resource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8" name="한쪽 모서리가 잘린 사각형 7"/>
          <p:cNvSpPr/>
          <p:nvPr/>
        </p:nvSpPr>
        <p:spPr>
          <a:xfrm>
            <a:off x="2519772" y="3872818"/>
            <a:ext cx="819091" cy="1092121"/>
          </a:xfrm>
          <a:prstGeom prst="snip1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Resource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9" name="한쪽 모서리가 잘린 사각형 8"/>
          <p:cNvSpPr/>
          <p:nvPr/>
        </p:nvSpPr>
        <p:spPr>
          <a:xfrm>
            <a:off x="3443875" y="1940603"/>
            <a:ext cx="819091" cy="1092121"/>
          </a:xfrm>
          <a:prstGeom prst="snip1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Resource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10" name="한쪽 모서리가 잘린 사각형 9"/>
          <p:cNvSpPr/>
          <p:nvPr/>
        </p:nvSpPr>
        <p:spPr>
          <a:xfrm>
            <a:off x="4283968" y="4376874"/>
            <a:ext cx="819091" cy="1092121"/>
          </a:xfrm>
          <a:prstGeom prst="snip1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Resource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11" name="한쪽 모서리가 잘린 사각형 10"/>
          <p:cNvSpPr/>
          <p:nvPr/>
        </p:nvSpPr>
        <p:spPr>
          <a:xfrm>
            <a:off x="5040052" y="2528668"/>
            <a:ext cx="819091" cy="1092121"/>
          </a:xfrm>
          <a:prstGeom prst="snip1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Resource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12" name="한쪽 모서리가 잘린 사각형 11"/>
          <p:cNvSpPr/>
          <p:nvPr/>
        </p:nvSpPr>
        <p:spPr>
          <a:xfrm>
            <a:off x="6132173" y="4124846"/>
            <a:ext cx="819091" cy="1092121"/>
          </a:xfrm>
          <a:prstGeom prst="snip1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Resource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13" name="한쪽 모서리가 잘린 사각형 12"/>
          <p:cNvSpPr/>
          <p:nvPr/>
        </p:nvSpPr>
        <p:spPr>
          <a:xfrm>
            <a:off x="7056276" y="2192631"/>
            <a:ext cx="819091" cy="1092121"/>
          </a:xfrm>
          <a:prstGeom prst="snip1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6000" rIns="36000" rtlCol="0" anchor="ctr"/>
          <a:lstStyle/>
          <a:p>
            <a:pPr algn="r"/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Resource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나눔명조"/>
              <a:ea typeface="나눔명조"/>
              <a:cs typeface="나눔명조"/>
            </a:endParaRPr>
          </a:p>
        </p:txBody>
      </p:sp>
      <p:cxnSp>
        <p:nvCxnSpPr>
          <p:cNvPr id="14" name="구부러진 연결선 13"/>
          <p:cNvCxnSpPr>
            <a:stCxn id="7" idx="3"/>
          </p:cNvCxnSpPr>
          <p:nvPr/>
        </p:nvCxnSpPr>
        <p:spPr>
          <a:xfrm rot="5400000" flipH="1" flipV="1">
            <a:off x="2430512" y="1515306"/>
            <a:ext cx="252028" cy="1774697"/>
          </a:xfrm>
          <a:prstGeom prst="curvedConnector2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구부러진 연결선 12"/>
          <p:cNvCxnSpPr>
            <a:stCxn id="9" idx="0"/>
            <a:endCxn id="11" idx="2"/>
          </p:cNvCxnSpPr>
          <p:nvPr/>
        </p:nvCxnSpPr>
        <p:spPr>
          <a:xfrm>
            <a:off x="4262966" y="2486664"/>
            <a:ext cx="777086" cy="588065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구부러진 연결선 12"/>
          <p:cNvCxnSpPr>
            <a:stCxn id="8" idx="3"/>
            <a:endCxn id="10" idx="2"/>
          </p:cNvCxnSpPr>
          <p:nvPr/>
        </p:nvCxnSpPr>
        <p:spPr>
          <a:xfrm rot="16200000" flipH="1">
            <a:off x="3081584" y="3720551"/>
            <a:ext cx="1050117" cy="1354651"/>
          </a:xfrm>
          <a:prstGeom prst="curvedConnector4">
            <a:avLst>
              <a:gd name="adj1" fmla="val -25397"/>
              <a:gd name="adj2" fmla="val 65116"/>
            </a:avLst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구부러진 연결선 12"/>
          <p:cNvCxnSpPr>
            <a:stCxn id="9" idx="1"/>
            <a:endCxn id="10" idx="3"/>
          </p:cNvCxnSpPr>
          <p:nvPr/>
        </p:nvCxnSpPr>
        <p:spPr>
          <a:xfrm rot="16200000" flipH="1">
            <a:off x="3601392" y="3284752"/>
            <a:ext cx="1344149" cy="840093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구부러진 연결선 12"/>
          <p:cNvCxnSpPr>
            <a:stCxn id="11" idx="0"/>
            <a:endCxn id="13" idx="2"/>
          </p:cNvCxnSpPr>
          <p:nvPr/>
        </p:nvCxnSpPr>
        <p:spPr>
          <a:xfrm flipV="1">
            <a:off x="5859143" y="2738692"/>
            <a:ext cx="1197133" cy="336037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구부러진 연결선 12"/>
          <p:cNvCxnSpPr>
            <a:stCxn id="11" idx="0"/>
            <a:endCxn id="12" idx="3"/>
          </p:cNvCxnSpPr>
          <p:nvPr/>
        </p:nvCxnSpPr>
        <p:spPr>
          <a:xfrm>
            <a:off x="5859143" y="3074729"/>
            <a:ext cx="682576" cy="1050117"/>
          </a:xfrm>
          <a:prstGeom prst="curvedConnector2">
            <a:avLst/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구부러진 연결선 12"/>
          <p:cNvCxnSpPr>
            <a:stCxn id="9" idx="2"/>
          </p:cNvCxnSpPr>
          <p:nvPr/>
        </p:nvCxnSpPr>
        <p:spPr>
          <a:xfrm rot="10800000" flipV="1">
            <a:off x="2099725" y="2486664"/>
            <a:ext cx="1344149" cy="378042"/>
          </a:xfrm>
          <a:prstGeom prst="curvedConnector3">
            <a:avLst>
              <a:gd name="adj1" fmla="val 50000"/>
            </a:avLst>
          </a:prstGeom>
          <a:ln w="19050">
            <a:solidFill>
              <a:schemeClr val="bg1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49311" y="1953475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solidFill>
                  <a:srgbClr val="FF6600"/>
                </a:solidFill>
                <a:latin typeface="나눔명조"/>
                <a:ea typeface="나눔명조"/>
                <a:cs typeface="나눔명조"/>
              </a:rPr>
              <a:t>링크</a:t>
            </a:r>
            <a:endParaRPr lang="ko-KR" altLang="en-US" sz="1200" b="1" dirty="0">
              <a:solidFill>
                <a:srgbClr val="FF66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449311" y="2360650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FF6600"/>
                </a:solidFill>
                <a:latin typeface="나눔명조"/>
                <a:ea typeface="나눔명조"/>
                <a:cs typeface="나눔명조"/>
              </a:rPr>
              <a:t>링크</a:t>
            </a:r>
            <a:endParaRPr lang="ko-KR" altLang="en-US" sz="1200" b="1">
              <a:solidFill>
                <a:srgbClr val="FF66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81526" y="2300398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FF6600"/>
                </a:solidFill>
                <a:latin typeface="나눔명조"/>
                <a:ea typeface="나눔명조"/>
                <a:cs typeface="나눔명조"/>
              </a:rPr>
              <a:t>링크</a:t>
            </a:r>
            <a:endParaRPr lang="ko-KR" altLang="en-US" sz="1200" b="1">
              <a:solidFill>
                <a:srgbClr val="FF66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45722" y="2541540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FF6600"/>
                </a:solidFill>
                <a:latin typeface="나눔명조"/>
                <a:ea typeface="나눔명조"/>
                <a:cs typeface="나눔명조"/>
              </a:rPr>
              <a:t>링크</a:t>
            </a:r>
            <a:endParaRPr lang="ko-KR" altLang="en-US" sz="1200" b="1">
              <a:solidFill>
                <a:srgbClr val="FF66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23522" y="3381634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FF6600"/>
                </a:solidFill>
                <a:latin typeface="나눔명조"/>
                <a:ea typeface="나눔명조"/>
                <a:cs typeface="나눔명조"/>
              </a:rPr>
              <a:t>링크</a:t>
            </a:r>
            <a:endParaRPr lang="ko-KR" altLang="en-US" sz="1200" b="1">
              <a:solidFill>
                <a:srgbClr val="FF66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99959" y="3381634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FF6600"/>
                </a:solidFill>
                <a:latin typeface="나눔명조"/>
                <a:ea typeface="나눔명조"/>
                <a:cs typeface="나눔명조"/>
              </a:rPr>
              <a:t>링크</a:t>
            </a:r>
            <a:endParaRPr lang="ko-KR" altLang="en-US" sz="1200" b="1">
              <a:solidFill>
                <a:srgbClr val="FF66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08515" y="3969699"/>
            <a:ext cx="4796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smtClean="0">
                <a:solidFill>
                  <a:srgbClr val="FF6600"/>
                </a:solidFill>
                <a:latin typeface="나눔명조"/>
                <a:ea typeface="나눔명조"/>
                <a:cs typeface="나눔명조"/>
              </a:rPr>
              <a:t>링크</a:t>
            </a:r>
            <a:endParaRPr lang="ko-KR" altLang="en-US" sz="1200" b="1">
              <a:solidFill>
                <a:srgbClr val="FF66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8528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오늘 이야기하는 웹 </a:t>
            </a:r>
            <a:r>
              <a:rPr lang="en-US" altLang="ko-KR" dirty="0"/>
              <a:t>: Web of Data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28" name="타원 72"/>
          <p:cNvSpPr/>
          <p:nvPr/>
        </p:nvSpPr>
        <p:spPr>
          <a:xfrm>
            <a:off x="3202371" y="1621202"/>
            <a:ext cx="1147033" cy="1147032"/>
          </a:xfrm>
          <a:prstGeom prst="ellipse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Library Linked Data</a:t>
            </a:r>
          </a:p>
        </p:txBody>
      </p:sp>
      <p:sp>
        <p:nvSpPr>
          <p:cNvPr id="29" name="타원 73"/>
          <p:cNvSpPr/>
          <p:nvPr/>
        </p:nvSpPr>
        <p:spPr>
          <a:xfrm>
            <a:off x="2041385" y="2928103"/>
            <a:ext cx="1147033" cy="1147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명조"/>
                <a:ea typeface="나눔명조"/>
                <a:cs typeface="나눔명조"/>
              </a:rPr>
              <a:t>박진호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명조"/>
              <a:ea typeface="나눔명조"/>
              <a:cs typeface="나눔명조"/>
            </a:endParaRPr>
          </a:p>
        </p:txBody>
      </p:sp>
      <p:sp>
        <p:nvSpPr>
          <p:cNvPr id="30" name="타원 74"/>
          <p:cNvSpPr/>
          <p:nvPr/>
        </p:nvSpPr>
        <p:spPr>
          <a:xfrm>
            <a:off x="2779767" y="4612501"/>
            <a:ext cx="1147033" cy="11470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lvl="0" algn="ctr" defTabSz="914400">
              <a:defRPr/>
            </a:pPr>
            <a:r>
              <a:rPr lang="en-US" altLang="ko-KR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Library </a:t>
            </a:r>
            <a:r>
              <a:rPr lang="en-US" altLang="ko-KR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Data </a:t>
            </a:r>
            <a:r>
              <a:rPr lang="en-US" altLang="ko-KR" sz="1400" b="1" kern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Architect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명조"/>
              <a:ea typeface="나눔명조"/>
              <a:cs typeface="나눔명조"/>
            </a:endParaRPr>
          </a:p>
        </p:txBody>
      </p:sp>
      <p:sp>
        <p:nvSpPr>
          <p:cNvPr id="31" name="타원 75"/>
          <p:cNvSpPr/>
          <p:nvPr/>
        </p:nvSpPr>
        <p:spPr>
          <a:xfrm>
            <a:off x="4772044" y="2928103"/>
            <a:ext cx="1147033" cy="114703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kern="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DataLab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명조"/>
              <a:ea typeface="나눔명조"/>
              <a:cs typeface="나눔명조"/>
            </a:endParaRPr>
          </a:p>
        </p:txBody>
      </p:sp>
      <p:sp>
        <p:nvSpPr>
          <p:cNvPr id="32" name="타원 76"/>
          <p:cNvSpPr/>
          <p:nvPr/>
        </p:nvSpPr>
        <p:spPr>
          <a:xfrm>
            <a:off x="1462858" y="4612501"/>
            <a:ext cx="1147033" cy="11470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명조"/>
                <a:ea typeface="나눔명조"/>
                <a:cs typeface="나눔명조"/>
              </a:rPr>
              <a:t>j</a:t>
            </a: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명조"/>
                <a:ea typeface="나눔명조"/>
                <a:cs typeface="나눔명조"/>
              </a:rPr>
              <a:t>ino.kor@gmail.com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명조"/>
              <a:ea typeface="나눔명조"/>
              <a:cs typeface="나눔명조"/>
            </a:endParaRPr>
          </a:p>
        </p:txBody>
      </p:sp>
      <p:cxnSp>
        <p:nvCxnSpPr>
          <p:cNvPr id="33" name="구부러진 연결선 12"/>
          <p:cNvCxnSpPr>
            <a:stCxn id="28" idx="2"/>
            <a:endCxn id="29" idx="0"/>
          </p:cNvCxnSpPr>
          <p:nvPr/>
        </p:nvCxnSpPr>
        <p:spPr>
          <a:xfrm rot="10800000" flipV="1">
            <a:off x="2614903" y="2194718"/>
            <a:ext cx="587469" cy="733384"/>
          </a:xfrm>
          <a:prstGeom prst="curved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663346" y="2499480"/>
            <a:ext cx="842937" cy="258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명조"/>
                <a:ea typeface="나눔명조"/>
                <a:cs typeface="나눔명조"/>
              </a:rPr>
              <a:t>dc:creator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명조"/>
              <a:ea typeface="나눔명조"/>
              <a:cs typeface="나눔명조"/>
            </a:endParaRPr>
          </a:p>
        </p:txBody>
      </p:sp>
      <p:cxnSp>
        <p:nvCxnSpPr>
          <p:cNvPr id="35" name="구부러진 연결선 12"/>
          <p:cNvCxnSpPr>
            <a:stCxn id="28" idx="6"/>
            <a:endCxn id="31" idx="0"/>
          </p:cNvCxnSpPr>
          <p:nvPr/>
        </p:nvCxnSpPr>
        <p:spPr>
          <a:xfrm>
            <a:off x="4349404" y="2194719"/>
            <a:ext cx="996157" cy="733384"/>
          </a:xfrm>
          <a:prstGeom prst="curved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264559" y="2499480"/>
            <a:ext cx="982711" cy="258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명조"/>
                <a:ea typeface="나눔명조"/>
                <a:cs typeface="나눔명조"/>
              </a:rPr>
              <a:t>dc:publisher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명조"/>
              <a:ea typeface="나눔명조"/>
              <a:cs typeface="나눔명조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382322" y="4129525"/>
            <a:ext cx="651821" cy="258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명조"/>
                <a:ea typeface="나눔명조"/>
                <a:cs typeface="나눔명조"/>
              </a:rPr>
              <a:t>p:email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명조"/>
              <a:ea typeface="나눔명조"/>
              <a:cs typeface="나눔명조"/>
            </a:endParaRPr>
          </a:p>
        </p:txBody>
      </p:sp>
      <p:cxnSp>
        <p:nvCxnSpPr>
          <p:cNvPr id="38" name="구부러진 연결선 12"/>
          <p:cNvCxnSpPr>
            <a:stCxn id="29" idx="4"/>
            <a:endCxn id="32" idx="0"/>
          </p:cNvCxnSpPr>
          <p:nvPr/>
        </p:nvCxnSpPr>
        <p:spPr>
          <a:xfrm rot="5400000">
            <a:off x="2056956" y="4054555"/>
            <a:ext cx="537365" cy="578527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구부러진 연결선 12"/>
          <p:cNvCxnSpPr>
            <a:stCxn id="29" idx="6"/>
            <a:endCxn id="31" idx="2"/>
          </p:cNvCxnSpPr>
          <p:nvPr/>
        </p:nvCxnSpPr>
        <p:spPr>
          <a:xfrm>
            <a:off x="3188418" y="3501619"/>
            <a:ext cx="1583626" cy="10648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397355" y="3183991"/>
            <a:ext cx="985357" cy="258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명조"/>
                <a:ea typeface="나눔명조"/>
                <a:cs typeface="나눔명조"/>
              </a:rPr>
              <a:t>o:workplace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명조"/>
              <a:ea typeface="나눔명조"/>
              <a:cs typeface="나눔명조"/>
            </a:endParaRPr>
          </a:p>
        </p:txBody>
      </p:sp>
      <p:cxnSp>
        <p:nvCxnSpPr>
          <p:cNvPr id="41" name="구부러진 연결선 12"/>
          <p:cNvCxnSpPr>
            <a:stCxn id="29" idx="4"/>
            <a:endCxn id="30" idx="0"/>
          </p:cNvCxnSpPr>
          <p:nvPr/>
        </p:nvCxnSpPr>
        <p:spPr>
          <a:xfrm rot="16200000" flipH="1">
            <a:off x="2715410" y="3974627"/>
            <a:ext cx="537365" cy="738382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242135" y="4129525"/>
            <a:ext cx="547894" cy="258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명조"/>
                <a:ea typeface="나눔명조"/>
                <a:cs typeface="나눔명조"/>
              </a:rPr>
              <a:t>p:title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명조"/>
              <a:ea typeface="나눔명조"/>
              <a:cs typeface="나눔명조"/>
            </a:endParaRPr>
          </a:p>
        </p:txBody>
      </p:sp>
      <p:sp>
        <p:nvSpPr>
          <p:cNvPr id="43" name="타원 87"/>
          <p:cNvSpPr/>
          <p:nvPr/>
        </p:nvSpPr>
        <p:spPr>
          <a:xfrm>
            <a:off x="6534108" y="4504413"/>
            <a:ext cx="1147033" cy="114703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명조"/>
                <a:ea typeface="나눔명조"/>
                <a:cs typeface="나눔명조"/>
              </a:rPr>
              <a:t>www.jino.home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명조"/>
              <a:ea typeface="나눔명조"/>
              <a:cs typeface="나눔명조"/>
            </a:endParaRPr>
          </a:p>
        </p:txBody>
      </p:sp>
      <p:cxnSp>
        <p:nvCxnSpPr>
          <p:cNvPr id="44" name="구부러진 연결선 12"/>
          <p:cNvCxnSpPr>
            <a:stCxn id="31" idx="6"/>
            <a:endCxn id="43" idx="2"/>
          </p:cNvCxnSpPr>
          <p:nvPr/>
        </p:nvCxnSpPr>
        <p:spPr>
          <a:xfrm>
            <a:off x="5919076" y="3501619"/>
            <a:ext cx="615032" cy="1576310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205772" y="3724542"/>
            <a:ext cx="966834" cy="258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나눔명조"/>
                <a:ea typeface="나눔명조"/>
                <a:cs typeface="나눔명조"/>
              </a:rPr>
              <a:t>o:homepage</a:t>
            </a:r>
            <a:endParaRPr kumimoji="0" lang="ko-KR" altLang="en-US" sz="1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나눔명조"/>
              <a:ea typeface="나눔명조"/>
              <a:cs typeface="나눔명조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6689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9" name="Picture 2" descr="mark, questi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5" y="2528906"/>
            <a:ext cx="6096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3"/>
          <p:cNvSpPr txBox="1">
            <a:spLocks/>
          </p:cNvSpPr>
          <p:nvPr/>
        </p:nvSpPr>
        <p:spPr>
          <a:xfrm>
            <a:off x="2285683" y="2599990"/>
            <a:ext cx="3772217" cy="53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두 개가 전혀 별개의 것인가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</a:t>
            </a:r>
          </a:p>
        </p:txBody>
      </p:sp>
      <p:sp>
        <p:nvSpPr>
          <p:cNvPr id="11" name="제목 3"/>
          <p:cNvSpPr txBox="1">
            <a:spLocks/>
          </p:cNvSpPr>
          <p:nvPr/>
        </p:nvSpPr>
        <p:spPr>
          <a:xfrm>
            <a:off x="2285683" y="3138506"/>
            <a:ext cx="6035993" cy="53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문서 중심의 웹이 사라지고 데이터 웹이 등장하는 것인가</a:t>
            </a:r>
            <a:r>
              <a:rPr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 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4532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4" name="직사각형 1"/>
          <p:cNvSpPr/>
          <p:nvPr/>
        </p:nvSpPr>
        <p:spPr>
          <a:xfrm>
            <a:off x="501370" y="2094734"/>
            <a:ext cx="8135491" cy="2324325"/>
          </a:xfrm>
          <a:prstGeom prst="rect">
            <a:avLst/>
          </a:prstGeom>
        </p:spPr>
        <p:txBody>
          <a:bodyPr wrap="square" lIns="107287" tIns="53643" rIns="107287" bIns="53643">
            <a:spAutoFit/>
          </a:bodyPr>
          <a:lstStyle/>
          <a:p>
            <a:pPr algn="ctr" defTabSz="1072866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"The Semantic Web is an </a:t>
            </a:r>
            <a:r>
              <a:rPr kumimoji="1" lang="en-US" altLang="ko-KR" sz="2400" b="1" dirty="0">
                <a:solidFill>
                  <a:srgbClr val="DA93BE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extension</a:t>
            </a:r>
            <a:r>
              <a:rPr kumimoji="1"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of the current web in which information is given </a:t>
            </a:r>
            <a:r>
              <a:rPr kumimoji="1" lang="en-US" altLang="ko-KR" sz="2400" b="1" dirty="0">
                <a:solidFill>
                  <a:srgbClr val="DA93BE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well-defined meaning</a:t>
            </a:r>
            <a:r>
              <a:rPr kumimoji="1"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better enabling computers and people </a:t>
            </a:r>
            <a:r>
              <a:rPr kumimoji="1" lang="en-US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to </a:t>
            </a:r>
            <a:r>
              <a:rPr kumimoji="1" lang="en-US" altLang="ko-KR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work in cooperation." </a:t>
            </a:r>
          </a:p>
          <a:p>
            <a:pPr algn="ctr" defTabSz="1072866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800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 defTabSz="1072866" fontAlgn="base" latinLnBrk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Tim </a:t>
            </a:r>
            <a:r>
              <a:rPr kumimoji="1"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Berners-Lee, James </a:t>
            </a:r>
            <a:r>
              <a:rPr kumimoji="1" lang="en-US" altLang="ko-K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Hendler</a:t>
            </a:r>
            <a:r>
              <a:rPr kumimoji="1"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</a:t>
            </a:r>
            <a:r>
              <a:rPr kumimoji="1" lang="en-US" altLang="ko-K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Ora</a:t>
            </a:r>
            <a:r>
              <a:rPr kumimoji="1"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r>
              <a:rPr kumimoji="1" lang="en-US" altLang="ko-KR" sz="1200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Lassila</a:t>
            </a:r>
            <a:r>
              <a:rPr kumimoji="1" lang="en-US" altLang="ko-KR" sz="12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, The Semantic Web, Scientific American, May 2001</a:t>
            </a:r>
            <a:endParaRPr kumimoji="1" lang="ko-KR" altLang="en-US" sz="1200" i="1" dirty="0">
              <a:solidFill>
                <a:schemeClr val="tx1">
                  <a:lumMod val="65000"/>
                  <a:lumOff val="3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6566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t="-25000" b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24136" y="0"/>
            <a:ext cx="6619867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7287" tIns="53643" rIns="107287" bIns="53643" spcCol="0" rtlCol="0" anchor="ctr"/>
          <a:lstStyle/>
          <a:p>
            <a:pPr defTabSz="536433" latinLnBrk="0">
              <a:lnSpc>
                <a:spcPct val="150000"/>
              </a:lnSpc>
            </a:pPr>
            <a:endParaRPr lang="en-US" altLang="ko-KR" sz="2800" b="1" dirty="0" smtClean="0">
              <a:solidFill>
                <a:srgbClr val="91C7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527" y="2969998"/>
            <a:ext cx="6332985" cy="85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4400" b="1" spc="-300" dirty="0" smtClean="0">
                <a:solidFill>
                  <a:srgbClr val="91C700"/>
                </a:solidFill>
                <a:latin typeface="나눔명조"/>
                <a:ea typeface="나눔명조"/>
                <a:cs typeface="나눔명조"/>
              </a:rPr>
              <a:t>첫 번째 문제점 및 접근점</a:t>
            </a:r>
            <a:endParaRPr lang="en-US" sz="4400" b="1" spc="-300" dirty="0">
              <a:solidFill>
                <a:srgbClr val="91C7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24136" y="3838980"/>
            <a:ext cx="6315171" cy="2292651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402325" indent="-402325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rgbClr val="FFFFFF"/>
                </a:solidFill>
                <a:latin typeface="나눔고딕"/>
                <a:ea typeface="나눔고딕"/>
                <a:cs typeface="나눔고딕"/>
              </a:defRPr>
            </a:lvl1pPr>
            <a:lvl2pPr marL="871703" indent="-335270" algn="l" defTabSz="536433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rgbClr val="FFFFFF"/>
                </a:solidFill>
                <a:latin typeface="나눔고딕"/>
                <a:ea typeface="나눔고딕"/>
                <a:cs typeface="나눔고딕"/>
              </a:defRPr>
            </a:lvl2pPr>
            <a:lvl3pPr marL="1341082" indent="-268216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FFFFFF"/>
                </a:solidFill>
                <a:latin typeface="나눔고딕"/>
                <a:ea typeface="나눔고딕"/>
                <a:cs typeface="나눔고딕"/>
              </a:defRPr>
            </a:lvl3pPr>
            <a:lvl4pPr marL="1877515" indent="-268216" algn="l" defTabSz="536433" rtl="0" eaLnBrk="1" latinLnBrk="0" hangingPunct="1">
              <a:spcBef>
                <a:spcPct val="20000"/>
              </a:spcBef>
              <a:buFont typeface="Arial"/>
              <a:buChar char="–"/>
              <a:defRPr sz="2300" kern="1200">
                <a:solidFill>
                  <a:srgbClr val="FFFFFF"/>
                </a:solidFill>
                <a:latin typeface="나눔고딕"/>
                <a:ea typeface="나눔고딕"/>
                <a:cs typeface="나눔고딕"/>
              </a:defRPr>
            </a:lvl4pPr>
            <a:lvl5pPr marL="2413947" indent="-268216" algn="l" defTabSz="536433" rtl="0" eaLnBrk="1" latinLnBrk="0" hangingPunct="1">
              <a:spcBef>
                <a:spcPct val="20000"/>
              </a:spcBef>
              <a:buFont typeface="Arial"/>
              <a:buChar char="»"/>
              <a:defRPr sz="2300" kern="1200">
                <a:solidFill>
                  <a:srgbClr val="FFFFFF"/>
                </a:solidFill>
                <a:latin typeface="나눔고딕"/>
                <a:ea typeface="나눔고딕"/>
                <a:cs typeface="나눔고딕"/>
              </a:defRPr>
            </a:lvl5pPr>
            <a:lvl6pPr marL="2950380" indent="-268216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아직까지 웹의 문서들은 </a:t>
            </a:r>
            <a:r>
              <a:rPr lang="en-US" altLang="ko-KR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HTML</a:t>
            </a: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로 작성</a:t>
            </a:r>
            <a:r>
              <a:rPr lang="en-US" altLang="ko-KR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, HTML</a:t>
            </a: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은 문법으로 </a:t>
            </a:r>
            <a:r>
              <a:rPr lang="ko-KR" altLang="en-US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숨겨진 의미</a:t>
            </a:r>
            <a:r>
              <a:rPr lang="en-US" altLang="ko-KR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(Meaning, Semantics)</a:t>
            </a:r>
            <a:r>
              <a:rPr lang="ko-KR" altLang="en-US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를 표현하지는 못함 </a:t>
            </a:r>
            <a:endParaRPr lang="en-US" altLang="ko-KR" sz="1800" b="1" spc="-150" dirty="0" smtClean="0">
              <a:solidFill>
                <a:srgbClr val="EB377F"/>
              </a:solidFill>
              <a:latin typeface="나눔명조"/>
              <a:ea typeface="나눔명조"/>
              <a:cs typeface="나눔명조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만약 컴퓨터가</a:t>
            </a:r>
            <a:r>
              <a:rPr lang="en-US" altLang="ko-KR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, </a:t>
            </a: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우리처럼 </a:t>
            </a:r>
            <a:r>
              <a:rPr lang="en-US" altLang="ko-KR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Meaning</a:t>
            </a: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을 이해할 수 있다면</a:t>
            </a:r>
            <a:r>
              <a:rPr lang="en-US" altLang="ko-KR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,</a:t>
            </a: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 </a:t>
            </a:r>
            <a:r>
              <a:rPr lang="ko-KR" altLang="en-US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우리</a:t>
            </a:r>
            <a:r>
              <a:rPr lang="en-US" altLang="ko-KR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(</a:t>
            </a:r>
            <a:r>
              <a:rPr lang="ko-KR" altLang="en-US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사람</a:t>
            </a:r>
            <a:r>
              <a:rPr lang="en-US" altLang="ko-KR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)</a:t>
            </a:r>
            <a:r>
              <a:rPr lang="ko-KR" altLang="en-US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의 정보검색</a:t>
            </a:r>
            <a:r>
              <a:rPr lang="en-US" altLang="ko-KR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(</a:t>
            </a:r>
            <a:r>
              <a:rPr lang="ko-KR" altLang="en-US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탐색</a:t>
            </a:r>
            <a:r>
              <a:rPr lang="en-US" altLang="ko-KR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)</a:t>
            </a:r>
            <a:r>
              <a:rPr lang="ko-KR" altLang="en-US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은 더 풍요로워질 것임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31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ardrop 6"/>
          <p:cNvSpPr/>
          <p:nvPr/>
        </p:nvSpPr>
        <p:spPr>
          <a:xfrm>
            <a:off x="2694127" y="2520355"/>
            <a:ext cx="2463202" cy="583945"/>
          </a:xfrm>
          <a:prstGeom prst="teardrop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36433" latinLnBrk="0"/>
            <a:endParaRPr lang="en-US" sz="2100">
              <a:ln w="28575" cmpd="sng">
                <a:solidFill>
                  <a:prstClr val="black"/>
                </a:solidFill>
              </a:ln>
              <a:solidFill>
                <a:prstClr val="white"/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2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6" name="Picture 2" descr="http://blogs.loc.gov/digitalpreservation/files/2011/06/lo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" y="368950"/>
            <a:ext cx="7760970" cy="5479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937260"/>
            <a:ext cx="4572000" cy="72009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/>
            <a:r>
              <a:rPr lang="en-US" altLang="ko-KR" sz="28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World Wide Web</a:t>
            </a:r>
            <a:endParaRPr lang="ko-KR" altLang="en-US" sz="2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0" y="1657350"/>
            <a:ext cx="3479139" cy="72009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/>
            <a:r>
              <a:rPr lang="en-US" altLang="ko-KR" sz="28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For Everyone!</a:t>
            </a:r>
            <a:endParaRPr lang="ko-KR" altLang="en-US" sz="2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2377440"/>
            <a:ext cx="2457450" cy="72009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/>
            <a:r>
              <a:rPr lang="en-US" altLang="ko-KR" sz="28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Access</a:t>
            </a:r>
            <a:endParaRPr lang="ko-KR" altLang="en-US" sz="28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17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88735" y="1052736"/>
            <a:ext cx="2350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defRPr/>
            </a:pPr>
            <a:r>
              <a:rPr lang="en-US" altLang="ko-KR" b="1" kern="0" dirty="0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cs typeface="Times New Roman" pitchFamily="18" charset="0"/>
              </a:rPr>
              <a:t>Mr. </a:t>
            </a:r>
            <a:r>
              <a:rPr lang="en-US" altLang="ko-KR" b="1" kern="0" dirty="0" err="1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cs typeface="Times New Roman" pitchFamily="18" charset="0"/>
              </a:rPr>
              <a:t>Hatem</a:t>
            </a:r>
            <a:r>
              <a:rPr lang="en-US" altLang="ko-KR" b="1" kern="0" dirty="0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b="1" kern="0" dirty="0" err="1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cs typeface="Times New Roman" pitchFamily="18" charset="0"/>
              </a:rPr>
              <a:t>Mahmoud</a:t>
            </a:r>
            <a:endParaRPr lang="en-US" altLang="ko-KR" b="1" kern="0" dirty="0" smtClean="0">
              <a:solidFill>
                <a:sysClr val="window" lastClr="FFFFFF">
                  <a:lumMod val="75000"/>
                  <a:lumOff val="25000"/>
                </a:sys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6365" y="1988840"/>
            <a:ext cx="5478964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b="1" i="1" kern="0" dirty="0" smtClean="0">
                <a:solidFill>
                  <a:srgbClr val="FFFF00"/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  <a:t>Syntax</a:t>
            </a:r>
            <a:r>
              <a:rPr lang="en-US" altLang="ko-KR" b="1" i="1" kern="0" dirty="0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  <a:t> is the study of </a:t>
            </a:r>
            <a:r>
              <a:rPr lang="en-US" altLang="ko-KR" b="1" i="1" kern="0" dirty="0" smtClean="0">
                <a:solidFill>
                  <a:srgbClr val="FFFF00"/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  <a:t>grammar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b="1" i="1" kern="0" dirty="0" smtClean="0">
                <a:solidFill>
                  <a:srgbClr val="FFC000"/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  <a:t>Semantics</a:t>
            </a:r>
            <a:r>
              <a:rPr lang="en-US" altLang="ko-KR" b="1" i="1" kern="0" dirty="0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  <a:t> is the study of </a:t>
            </a:r>
            <a:r>
              <a:rPr lang="en-US" altLang="ko-KR" b="1" i="1" kern="0" dirty="0" smtClean="0">
                <a:solidFill>
                  <a:srgbClr val="FFC000"/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  <a:t>meaning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b="1" i="1" kern="0" dirty="0" smtClean="0">
              <a:solidFill>
                <a:sysClr val="window" lastClr="FFFFFF">
                  <a:lumMod val="75000"/>
                  <a:lumOff val="25000"/>
                </a:sysClr>
              </a:solidFill>
              <a:latin typeface="Times New Roman" pitchFamily="18" charset="0"/>
              <a:ea typeface="(한)문화방송" pitchFamily="18" charset="-127"/>
              <a:cs typeface="Times New Roman" pitchFamily="18" charset="0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b="1" i="1" kern="0" dirty="0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  <a:t>Syntax is how to say something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b="1" i="1" kern="0" dirty="0" smtClean="0">
                <a:solidFill>
                  <a:srgbClr val="FFC000"/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  <a:t>Semantic is the meaning behind what you say</a:t>
            </a:r>
          </a:p>
          <a:p>
            <a:pPr algn="ctr" latinLnBrk="0">
              <a:lnSpc>
                <a:spcPct val="150000"/>
              </a:lnSpc>
              <a:defRPr/>
            </a:pPr>
            <a:endParaRPr lang="en-US" altLang="ko-KR" b="1" i="1" kern="0" dirty="0" smtClean="0">
              <a:solidFill>
                <a:sysClr val="window" lastClr="FFFFFF">
                  <a:lumMod val="75000"/>
                  <a:lumOff val="25000"/>
                </a:sysClr>
              </a:solidFill>
              <a:latin typeface="Times New Roman" pitchFamily="18" charset="0"/>
              <a:ea typeface="(한)문화방송" pitchFamily="18" charset="-127"/>
              <a:cs typeface="Times New Roman" pitchFamily="18" charset="0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b="1" i="1" kern="0" dirty="0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  <a:t>Different syntaxes may have the same semantic:</a:t>
            </a:r>
            <a:br>
              <a:rPr lang="en-US" altLang="ko-KR" b="1" i="1" kern="0" dirty="0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</a:br>
            <a:r>
              <a:rPr lang="en-US" altLang="ko-KR" b="1" i="1" kern="0" dirty="0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  <a:t>x += y</a:t>
            </a:r>
            <a:br>
              <a:rPr lang="en-US" altLang="ko-KR" b="1" i="1" kern="0" dirty="0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</a:br>
            <a:r>
              <a:rPr lang="en-US" altLang="ko-KR" b="1" i="1" kern="0" dirty="0" smtClean="0">
                <a:solidFill>
                  <a:sysClr val="window" lastClr="FFFFFF">
                    <a:lumMod val="75000"/>
                    <a:lumOff val="25000"/>
                  </a:sysClr>
                </a:solidFill>
                <a:latin typeface="Times New Roman" pitchFamily="18" charset="0"/>
                <a:ea typeface="(한)문화방송" pitchFamily="18" charset="-127"/>
                <a:cs typeface="Times New Roman" pitchFamily="18" charset="0"/>
              </a:rPr>
              <a:t>x = x + y</a:t>
            </a:r>
            <a:endParaRPr lang="ko-KR" altLang="en-US" i="1" kern="0" dirty="0">
              <a:solidFill>
                <a:sysClr val="window" lastClr="FFFFFF">
                  <a:lumMod val="75000"/>
                  <a:lumOff val="25000"/>
                </a:sysClr>
              </a:solidFill>
              <a:latin typeface="Times New Roman" pitchFamily="18" charset="0"/>
              <a:ea typeface="(한)문화방송" pitchFamily="18" charset="-127"/>
              <a:cs typeface="Times New Roman" pitchFamily="18" charset="0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LOD Touch Day</a:t>
            </a:r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D17E8-CED7-4248-9059-D1177B5B890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95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524136" y="0"/>
            <a:ext cx="6619867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7287" tIns="53643" rIns="107287" bIns="53643" spcCol="0" rtlCol="0" anchor="ctr"/>
          <a:lstStyle/>
          <a:p>
            <a:pPr defTabSz="536433" latinLnBrk="0">
              <a:lnSpc>
                <a:spcPct val="150000"/>
              </a:lnSpc>
            </a:pPr>
            <a:endParaRPr lang="en-US" altLang="ko-KR" sz="2800" b="1" dirty="0" smtClean="0">
              <a:solidFill>
                <a:srgbClr val="91C7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838527" y="2969998"/>
            <a:ext cx="6332985" cy="8526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4400" b="1" spc="-300" dirty="0" smtClean="0">
                <a:solidFill>
                  <a:srgbClr val="91C700"/>
                </a:solidFill>
              </a:rPr>
              <a:t>두</a:t>
            </a:r>
            <a:r>
              <a:rPr lang="ko-KR" altLang="en-US" sz="4400" b="1" spc="-300" dirty="0" smtClean="0">
                <a:solidFill>
                  <a:srgbClr val="91C700"/>
                </a:solidFill>
                <a:latin typeface="나눔명조"/>
                <a:ea typeface="나눔명조"/>
                <a:cs typeface="나눔명조"/>
              </a:rPr>
              <a:t> 번째 문제점 및 접근점</a:t>
            </a:r>
            <a:endParaRPr lang="en-US" sz="4400" b="1" spc="-300" dirty="0">
              <a:solidFill>
                <a:srgbClr val="91C7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524136" y="3838980"/>
            <a:ext cx="6315171" cy="2292651"/>
          </a:xfrm>
          <a:prstGeom prst="rect">
            <a:avLst/>
          </a:prstGeom>
        </p:spPr>
        <p:txBody>
          <a:bodyPr vert="horz" lIns="107287" tIns="53643" rIns="107287" bIns="53643" rtlCol="0">
            <a:noAutofit/>
          </a:bodyPr>
          <a:lstStyle>
            <a:lvl1pPr marL="402325" indent="-402325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3800" kern="1200">
                <a:solidFill>
                  <a:srgbClr val="FFFFFF"/>
                </a:solidFill>
                <a:latin typeface="나눔고딕"/>
                <a:ea typeface="나눔고딕"/>
                <a:cs typeface="나눔고딕"/>
              </a:defRPr>
            </a:lvl1pPr>
            <a:lvl2pPr marL="871703" indent="-335270" algn="l" defTabSz="536433" rtl="0" eaLnBrk="1" latinLnBrk="0" hangingPunct="1">
              <a:spcBef>
                <a:spcPct val="20000"/>
              </a:spcBef>
              <a:buFont typeface="Arial"/>
              <a:buChar char="–"/>
              <a:defRPr sz="3300" kern="1200">
                <a:solidFill>
                  <a:srgbClr val="FFFFFF"/>
                </a:solidFill>
                <a:latin typeface="나눔고딕"/>
                <a:ea typeface="나눔고딕"/>
                <a:cs typeface="나눔고딕"/>
              </a:defRPr>
            </a:lvl2pPr>
            <a:lvl3pPr marL="1341082" indent="-268216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FFFFFF"/>
                </a:solidFill>
                <a:latin typeface="나눔고딕"/>
                <a:ea typeface="나눔고딕"/>
                <a:cs typeface="나눔고딕"/>
              </a:defRPr>
            </a:lvl3pPr>
            <a:lvl4pPr marL="1877515" indent="-268216" algn="l" defTabSz="536433" rtl="0" eaLnBrk="1" latinLnBrk="0" hangingPunct="1">
              <a:spcBef>
                <a:spcPct val="20000"/>
              </a:spcBef>
              <a:buFont typeface="Arial"/>
              <a:buChar char="–"/>
              <a:defRPr sz="2300" kern="1200">
                <a:solidFill>
                  <a:srgbClr val="FFFFFF"/>
                </a:solidFill>
                <a:latin typeface="나눔고딕"/>
                <a:ea typeface="나눔고딕"/>
                <a:cs typeface="나눔고딕"/>
              </a:defRPr>
            </a:lvl4pPr>
            <a:lvl5pPr marL="2413947" indent="-268216" algn="l" defTabSz="536433" rtl="0" eaLnBrk="1" latinLnBrk="0" hangingPunct="1">
              <a:spcBef>
                <a:spcPct val="20000"/>
              </a:spcBef>
              <a:buFont typeface="Arial"/>
              <a:buChar char="»"/>
              <a:defRPr sz="2300" kern="1200">
                <a:solidFill>
                  <a:srgbClr val="FFFFFF"/>
                </a:solidFill>
                <a:latin typeface="나눔고딕"/>
                <a:ea typeface="나눔고딕"/>
                <a:cs typeface="나눔고딕"/>
              </a:defRPr>
            </a:lvl5pPr>
            <a:lvl6pPr marL="2950380" indent="-268216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486813" indent="-268216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023246" indent="-268216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559678" indent="-268216" algn="l" defTabSz="536433" rtl="0" eaLnBrk="1" latinLnBrk="0" hangingPunct="1">
              <a:spcBef>
                <a:spcPct val="20000"/>
              </a:spcBef>
              <a:buFont typeface="Arial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이미 구조화 된 데이터</a:t>
            </a:r>
            <a:r>
              <a:rPr lang="en-US" altLang="ko-KR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(</a:t>
            </a: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정보원</a:t>
            </a:r>
            <a:r>
              <a:rPr lang="en-US" altLang="ko-KR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)</a:t>
            </a: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를 </a:t>
            </a:r>
            <a:r>
              <a:rPr lang="ko-KR" altLang="en-US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비구적인 형태로 표현함</a:t>
            </a:r>
            <a:endParaRPr lang="en-US" altLang="ko-KR" sz="1800" b="1" spc="-150" dirty="0" smtClean="0">
              <a:solidFill>
                <a:srgbClr val="EB377F"/>
              </a:solidFill>
              <a:latin typeface="나눔명조"/>
              <a:ea typeface="나눔명조"/>
              <a:cs typeface="나눔명조"/>
            </a:endParaRPr>
          </a:p>
          <a:p>
            <a:pPr>
              <a:lnSpc>
                <a:spcPct val="150000"/>
              </a:lnSpc>
            </a:pP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제공할 수 있는 많은 데이터</a:t>
            </a:r>
            <a:r>
              <a:rPr lang="en-US" altLang="ko-KR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(</a:t>
            </a: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정보원</a:t>
            </a:r>
            <a:r>
              <a:rPr lang="en-US" altLang="ko-KR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)</a:t>
            </a: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 중 </a:t>
            </a:r>
            <a:r>
              <a:rPr lang="ko-KR" altLang="en-US" sz="1800" b="1" spc="-15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공급자 중심에서 판단하고</a:t>
            </a:r>
            <a:r>
              <a:rPr lang="ko-KR" altLang="en-US" sz="1800" b="1" spc="-15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 서비스함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68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3001" y="333374"/>
            <a:ext cx="7939439" cy="583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624577" y="6423139"/>
            <a:ext cx="47035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36433" latinLnBrk="0"/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[</a:t>
            </a:r>
            <a:r>
              <a:rPr lang="ko-KR" altLang="en-US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출처 </a:t>
            </a:r>
            <a:r>
              <a:rPr lang="en-US" altLang="ko-KR" sz="10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http://www.slideshare.net/sandhaus/all-about-rnews-evan-sandhaus]</a:t>
            </a:r>
            <a:endParaRPr lang="ko-KR" altLang="en-US" sz="10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6717982" y="4691636"/>
            <a:ext cx="1656184" cy="1656184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36433" latinLnBrk="0"/>
            <a:endParaRPr lang="ko-KR" altLang="en-US" sz="2100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732240" y="1100861"/>
            <a:ext cx="1656184" cy="1656184"/>
          </a:xfrm>
          <a:prstGeom prst="ellipse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36433" latinLnBrk="0"/>
            <a:endParaRPr lang="ko-KR" altLang="en-US" sz="2100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4430881" y="4691636"/>
            <a:ext cx="1800183" cy="1800183"/>
          </a:xfrm>
          <a:prstGeom prst="ellipse">
            <a:avLst/>
          </a:prstGeom>
          <a:solidFill>
            <a:srgbClr val="91C70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536433" latinLnBrk="0"/>
            <a:r>
              <a:rPr lang="en-US" altLang="ko-KR" sz="1600" b="1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structured</a:t>
            </a:r>
            <a:endParaRPr lang="ko-KR" altLang="en-US" sz="1600" b="1" dirty="0">
              <a:solidFill>
                <a:srgbClr val="EB377F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4405223" y="1036721"/>
            <a:ext cx="1800183" cy="1800183"/>
          </a:xfrm>
          <a:prstGeom prst="ellipse">
            <a:avLst/>
          </a:prstGeom>
          <a:solidFill>
            <a:srgbClr val="91C70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 defTabSz="536433" latinLnBrk="0"/>
            <a:r>
              <a:rPr lang="en-US" altLang="ko-KR" sz="1500" b="1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unstructured</a:t>
            </a:r>
            <a:endParaRPr lang="ko-KR" altLang="en-US" sz="1500" b="1" dirty="0">
              <a:solidFill>
                <a:srgbClr val="EB377F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490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0275" y="2492896"/>
            <a:ext cx="53434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536433" latinLnBrk="0"/>
            <a:r>
              <a:rPr lang="en-US" altLang="ko-KR" sz="4000" b="1" dirty="0" smtClean="0">
                <a:solidFill>
                  <a:srgbClr val="91C700"/>
                </a:solidFill>
                <a:latin typeface="나눔명조"/>
                <a:ea typeface="나눔명조"/>
                <a:cs typeface="나눔명조"/>
              </a:rPr>
              <a:t>Wikipedia Vs </a:t>
            </a:r>
            <a:r>
              <a:rPr lang="en-US" altLang="ko-KR" sz="4000" b="1" dirty="0" err="1" smtClean="0">
                <a:solidFill>
                  <a:srgbClr val="91C700"/>
                </a:solidFill>
                <a:latin typeface="나눔명조"/>
                <a:ea typeface="나눔명조"/>
                <a:cs typeface="나눔명조"/>
              </a:rPr>
              <a:t>Dbpedia</a:t>
            </a:r>
            <a:endParaRPr lang="en-US" altLang="ko-KR" sz="4000" b="1" dirty="0" smtClean="0">
              <a:solidFill>
                <a:srgbClr val="91C7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46986" y="3419375"/>
            <a:ext cx="587092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975" indent="-180975" algn="ctr" defTabSz="536433" latinLnBrk="0"/>
            <a:r>
              <a:rPr lang="en-US" altLang="ko-KR" sz="210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http://en.wikipedia.org/wiki/Samul_nori</a:t>
            </a:r>
          </a:p>
          <a:p>
            <a:pPr marL="180975" indent="-180975" algn="ctr" defTabSz="536433" latinLnBrk="0"/>
            <a:endParaRPr lang="en-US" altLang="ko-KR" sz="2100" dirty="0" smtClean="0">
              <a:solidFill>
                <a:prstClr val="white"/>
              </a:solidFill>
              <a:latin typeface="나눔명조"/>
              <a:ea typeface="나눔명조"/>
              <a:cs typeface="나눔명조"/>
            </a:endParaRPr>
          </a:p>
          <a:p>
            <a:pPr marL="180975" indent="-180975" algn="ctr" defTabSz="536433" latinLnBrk="0"/>
            <a:r>
              <a:rPr lang="en-US" altLang="ko-KR" sz="2100" dirty="0" smtClean="0">
                <a:solidFill>
                  <a:prstClr val="white"/>
                </a:solidFill>
                <a:latin typeface="나눔명조"/>
                <a:ea typeface="나눔명조"/>
                <a:cs typeface="나눔명조"/>
              </a:rPr>
              <a:t>http://dbpedia.org/page/Samul_nori </a:t>
            </a:r>
            <a:endParaRPr lang="ko-KR" altLang="en-US" sz="2100" dirty="0">
              <a:solidFill>
                <a:prstClr val="white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14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 l="2500" t="10668" r="39160" b="9724"/>
          <a:stretch>
            <a:fillRect/>
          </a:stretch>
        </p:blipFill>
        <p:spPr bwMode="auto">
          <a:xfrm>
            <a:off x="617704" y="49616"/>
            <a:ext cx="7905111" cy="674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799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808" t="10621" r="25309" b="9763"/>
          <a:stretch>
            <a:fillRect/>
          </a:stretch>
        </p:blipFill>
        <p:spPr bwMode="auto">
          <a:xfrm>
            <a:off x="102871" y="339794"/>
            <a:ext cx="8935612" cy="618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380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nking Open Data cloud diagram, large ver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1" y="476250"/>
            <a:ext cx="8791289" cy="575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2015.4.29. </a:t>
            </a:r>
            <a:r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한국정보화진흥원</a:t>
            </a:r>
            <a:r>
              <a:rPr lang="en-US" altLang="ko-KR" smtClean="0">
                <a:solidFill>
                  <a:prstClr val="black">
                    <a:tint val="75000"/>
                  </a:prstClr>
                </a:solidFill>
              </a:rPr>
              <a:t>, </a:t>
            </a:r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LOD Touch Day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2B7069-B79D-F34A-BC32-7F815BD5F25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162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9" name="Picture 2" descr="mark, questi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5" y="2528906"/>
            <a:ext cx="6096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3"/>
          <p:cNvSpPr txBox="1">
            <a:spLocks/>
          </p:cNvSpPr>
          <p:nvPr/>
        </p:nvSpPr>
        <p:spPr>
          <a:xfrm>
            <a:off x="2285683" y="2540614"/>
            <a:ext cx="4613881" cy="1148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어떻게 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</a:t>
            </a:r>
          </a:p>
          <a:p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Global Database</a:t>
            </a:r>
            <a:r>
              <a:rPr lang="ko-KR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활용할 것인가</a:t>
            </a:r>
            <a:r>
              <a: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3343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1647" y="501220"/>
            <a:ext cx="5079118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687" y="4504066"/>
            <a:ext cx="4272268" cy="1228640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pPr algn="ctr" defTabSz="1072866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우리가 공유하고 있는 것</a:t>
            </a:r>
            <a:r>
              <a:rPr kumimoji="1" lang="en-US" altLang="ko-KR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kumimoji="1" lang="ko-KR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kumimoji="1" lang="en-US" altLang="ko-KR" sz="2800" b="1" dirty="0" smtClean="0">
              <a:solidFill>
                <a:prstClr val="black">
                  <a:lumMod val="85000"/>
                  <a:lumOff val="15000"/>
                </a:prst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 defTabSz="1072866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 smtClean="0">
                <a:solidFill>
                  <a:srgbClr val="EB377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한국어</a:t>
            </a:r>
            <a:r>
              <a:rPr kumimoji="1" lang="en-US" altLang="ko-KR" sz="2800" b="1" dirty="0">
                <a:solidFill>
                  <a:srgbClr val="EB377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?</a:t>
            </a:r>
            <a:endParaRPr kumimoji="1" lang="en-US" sz="2800" b="1" dirty="0">
              <a:solidFill>
                <a:srgbClr val="EB377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120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39460" y="865571"/>
            <a:ext cx="1663045" cy="1663335"/>
          </a:xfrm>
          <a:prstGeom prst="rect">
            <a:avLst/>
          </a:prstGeom>
        </p:spPr>
      </p:pic>
      <p:pic>
        <p:nvPicPr>
          <p:cNvPr id="5" name="Picture 5" descr="1363329831_People-MS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778" y="3850282"/>
            <a:ext cx="1115930" cy="1116124"/>
          </a:xfrm>
          <a:prstGeom prst="rect">
            <a:avLst/>
          </a:prstGeom>
        </p:spPr>
      </p:pic>
      <p:pic>
        <p:nvPicPr>
          <p:cNvPr id="6" name="Picture 6" descr="1363329831_People-MS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52" y="4002682"/>
            <a:ext cx="1115930" cy="1116124"/>
          </a:xfrm>
          <a:prstGeom prst="rect">
            <a:avLst/>
          </a:prstGeom>
        </p:spPr>
      </p:pic>
      <p:pic>
        <p:nvPicPr>
          <p:cNvPr id="7" name="Picture 7" descr="1363329831_People-MS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25" y="4155082"/>
            <a:ext cx="1115930" cy="1116124"/>
          </a:xfrm>
          <a:prstGeom prst="rect">
            <a:avLst/>
          </a:prstGeom>
        </p:spPr>
      </p:pic>
      <p:pic>
        <p:nvPicPr>
          <p:cNvPr id="8" name="Picture 9" descr="1363329831_People-MS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99" y="4307482"/>
            <a:ext cx="1115930" cy="1116124"/>
          </a:xfrm>
          <a:prstGeom prst="rect">
            <a:avLst/>
          </a:prstGeom>
        </p:spPr>
      </p:pic>
      <p:pic>
        <p:nvPicPr>
          <p:cNvPr id="9" name="Picture 10" descr="1363329831_People-MSN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395" y="4155082"/>
            <a:ext cx="1115930" cy="1116124"/>
          </a:xfrm>
          <a:prstGeom prst="rect">
            <a:avLst/>
          </a:prstGeom>
        </p:spPr>
      </p:pic>
      <p:sp>
        <p:nvSpPr>
          <p:cNvPr id="10" name="Right Arrow 11"/>
          <p:cNvSpPr/>
          <p:nvPr/>
        </p:nvSpPr>
        <p:spPr>
          <a:xfrm>
            <a:off x="2846670" y="4444347"/>
            <a:ext cx="467971" cy="540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 defTabSz="1072866"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z="130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1" name="Right Arrow 12"/>
          <p:cNvSpPr/>
          <p:nvPr/>
        </p:nvSpPr>
        <p:spPr>
          <a:xfrm rot="10800000">
            <a:off x="5931436" y="4444347"/>
            <a:ext cx="467971" cy="5400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7287" tIns="53643" rIns="107287" bIns="53643" rtlCol="0" anchor="ctr"/>
          <a:lstStyle/>
          <a:p>
            <a:pPr algn="ctr" defTabSz="1072866"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z="1300">
              <a:solidFill>
                <a:prstClr val="white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00283" y="5111900"/>
            <a:ext cx="799099" cy="3853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 defTabSz="1072866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800" b="1" dirty="0">
                <a:solidFill>
                  <a:srgbClr val="262626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사과</a:t>
            </a:r>
            <a:endParaRPr kumimoji="1" lang="en-US" sz="1800" b="1" dirty="0">
              <a:solidFill>
                <a:srgbClr val="262626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07436" y="4679848"/>
            <a:ext cx="799099" cy="385333"/>
          </a:xfrm>
          <a:prstGeom prst="rect">
            <a:avLst/>
          </a:prstGeom>
          <a:noFill/>
        </p:spPr>
        <p:txBody>
          <a:bodyPr wrap="square" lIns="107287" tIns="53643" rIns="107287" bIns="53643" rtlCol="0">
            <a:spAutoFit/>
          </a:bodyPr>
          <a:lstStyle/>
          <a:p>
            <a:pPr algn="ctr" defTabSz="1072866" fontAlgn="base" latinLnBrk="1">
              <a:spcBef>
                <a:spcPct val="0"/>
              </a:spcBef>
              <a:spcAft>
                <a:spcPct val="0"/>
              </a:spcAft>
            </a:pPr>
            <a:r>
              <a:rPr kumimoji="1" lang="en-US" sz="1800" b="1" dirty="0">
                <a:solidFill>
                  <a:srgbClr val="262626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apple</a:t>
            </a:r>
          </a:p>
        </p:txBody>
      </p:sp>
      <p:pic>
        <p:nvPicPr>
          <p:cNvPr id="14" name="Picture 1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51962" y="3904289"/>
            <a:ext cx="775427" cy="775563"/>
          </a:xfrm>
          <a:prstGeom prst="rect">
            <a:avLst/>
          </a:prstGeom>
        </p:spPr>
      </p:pic>
      <p:sp>
        <p:nvSpPr>
          <p:cNvPr id="15" name="Down Arrow 19"/>
          <p:cNvSpPr/>
          <p:nvPr/>
        </p:nvSpPr>
        <p:spPr>
          <a:xfrm>
            <a:off x="4293727" y="2744924"/>
            <a:ext cx="568815" cy="978408"/>
          </a:xfrm>
          <a:prstGeom prst="downArrow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07287" tIns="53643" rIns="107287" bIns="53643" rtlCol="0" anchor="ctr"/>
          <a:lstStyle/>
          <a:p>
            <a:pPr algn="ctr" defTabSz="1072866"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z="130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6" name="Double Brace 21"/>
          <p:cNvSpPr/>
          <p:nvPr/>
        </p:nvSpPr>
        <p:spPr>
          <a:xfrm>
            <a:off x="3739460" y="3723334"/>
            <a:ext cx="1663045" cy="1937916"/>
          </a:xfrm>
          <a:prstGeom prst="bracePair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7287" tIns="53643" rIns="107287" bIns="53643" rtlCol="0" anchor="ctr"/>
          <a:lstStyle/>
          <a:p>
            <a:pPr algn="ctr" defTabSz="1072866"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sz="1300">
              <a:solidFill>
                <a:prstClr val="black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106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Data, Data, Data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/>
              <a:t> </a:t>
            </a:r>
            <a:r>
              <a:rPr lang="en-US" altLang="ko-KR" dirty="0"/>
              <a:t>Linked Data, Open Data, Big Data, Gov2.0 </a:t>
            </a:r>
            <a:r>
              <a:rPr lang="ko-KR" altLang="en-US" dirty="0"/>
              <a:t>등 최근 화두가 되고 있는 용어들은 공통적으로 </a:t>
            </a:r>
            <a:r>
              <a:rPr lang="ko-KR" altLang="en-US" b="1" dirty="0">
                <a:solidFill>
                  <a:srgbClr val="ED253D"/>
                </a:solidFill>
              </a:rPr>
              <a:t>가공된 정보</a:t>
            </a:r>
            <a:r>
              <a:rPr lang="en-US" altLang="ko-KR" b="1" dirty="0">
                <a:solidFill>
                  <a:srgbClr val="ED253D"/>
                </a:solidFill>
              </a:rPr>
              <a:t>(information)</a:t>
            </a:r>
            <a:r>
              <a:rPr lang="ko-KR" altLang="en-US" b="1" dirty="0">
                <a:solidFill>
                  <a:srgbClr val="ED253D"/>
                </a:solidFill>
              </a:rPr>
              <a:t>가 아닌 이전 단계의 데이터</a:t>
            </a:r>
            <a:r>
              <a:rPr lang="en-US" altLang="ko-KR" b="1" dirty="0">
                <a:solidFill>
                  <a:srgbClr val="ED253D"/>
                </a:solidFill>
              </a:rPr>
              <a:t>(data) </a:t>
            </a:r>
            <a:r>
              <a:rPr lang="ko-KR" altLang="en-US" b="1" dirty="0">
                <a:solidFill>
                  <a:srgbClr val="ED253D"/>
                </a:solidFill>
              </a:rPr>
              <a:t>활용에 대한 가능성</a:t>
            </a:r>
            <a:r>
              <a:rPr lang="ko-KR" altLang="en-US" dirty="0"/>
              <a:t>에 </a:t>
            </a:r>
            <a:r>
              <a:rPr lang="ko-KR" altLang="en-US" dirty="0" smtClean="0"/>
              <a:t>중점</a:t>
            </a:r>
            <a:endParaRPr lang="ko-KR" altLang="en-US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 smtClean="0"/>
              <a:t>정보화 </a:t>
            </a:r>
            <a:r>
              <a:rPr lang="ko-KR" altLang="en-US" dirty="0"/>
              <a:t>사회에서 데이터는 흔히 ‘새로운 오일</a:t>
            </a:r>
            <a:r>
              <a:rPr lang="en-US" altLang="ko-KR" dirty="0"/>
              <a:t>(data is the new oil)’</a:t>
            </a:r>
            <a:r>
              <a:rPr lang="ko-KR" altLang="en-US" dirty="0"/>
              <a:t>로 지칭하며</a:t>
            </a:r>
            <a:r>
              <a:rPr lang="en-US" altLang="ko-KR" dirty="0"/>
              <a:t>, </a:t>
            </a:r>
            <a:r>
              <a:rPr lang="ko-KR" altLang="en-US" dirty="0"/>
              <a:t>경제적 파급효과 분석을 위한 노력이 계속되고 있음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 smtClean="0"/>
              <a:t>데이터 </a:t>
            </a:r>
            <a:r>
              <a:rPr lang="ko-KR" altLang="en-US" dirty="0"/>
              <a:t>경제</a:t>
            </a:r>
            <a:r>
              <a:rPr lang="en-US" altLang="ko-KR" dirty="0"/>
              <a:t>(Data Economy)</a:t>
            </a:r>
            <a:r>
              <a:rPr lang="ko-KR" altLang="en-US" dirty="0"/>
              <a:t>적 관점은 이러한 노력을 뒷받침할 수 있는 중요한 접근적임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dirty="0" smtClean="0"/>
              <a:t>‘</a:t>
            </a:r>
            <a:r>
              <a:rPr lang="ko-KR" altLang="en-US" dirty="0"/>
              <a:t>데이터’가 가져올 수 있는 실질적인 혜택과 구현은 어려움이 </a:t>
            </a:r>
            <a:r>
              <a:rPr lang="ko-KR" altLang="en-US" dirty="0" smtClean="0"/>
              <a:t>존재함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83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4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31647" y="501220"/>
            <a:ext cx="5079118" cy="508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38687" y="4504066"/>
            <a:ext cx="4272268" cy="1228640"/>
          </a:xfrm>
          <a:prstGeom prst="rect">
            <a:avLst/>
          </a:prstGeom>
          <a:noFill/>
        </p:spPr>
        <p:txBody>
          <a:bodyPr wrap="none" lIns="107287" tIns="53643" rIns="107287" bIns="53643" rtlCol="0">
            <a:spAutoFit/>
          </a:bodyPr>
          <a:lstStyle/>
          <a:p>
            <a:pPr algn="ctr" defTabSz="1072866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우리가 공유하고 있는 것</a:t>
            </a:r>
            <a:r>
              <a:rPr kumimoji="1" lang="en-US" altLang="ko-KR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r>
              <a:rPr kumimoji="1" lang="ko-KR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endParaRPr kumimoji="1" lang="en-US" altLang="ko-KR" sz="2800" b="1" dirty="0" smtClean="0">
              <a:solidFill>
                <a:prstClr val="black">
                  <a:lumMod val="85000"/>
                  <a:lumOff val="15000"/>
                </a:prst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 defTabSz="1072866" fontAlgn="base" latinLnBrk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800" b="1" dirty="0" smtClean="0">
                <a:solidFill>
                  <a:srgbClr val="EB377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동일한 개념</a:t>
            </a:r>
            <a:r>
              <a:rPr kumimoji="1" lang="en-US" altLang="ko-KR" sz="2800" b="1" dirty="0" smtClean="0">
                <a:solidFill>
                  <a:srgbClr val="EB377F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.</a:t>
            </a:r>
            <a:endParaRPr kumimoji="1" lang="en-US" sz="2800" b="1" dirty="0">
              <a:solidFill>
                <a:srgbClr val="EB377F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7829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RDF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Resource Description Framework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웹 상의 자원을 기술하기 위한 </a:t>
            </a:r>
            <a:r>
              <a:rPr lang="en-US" altLang="ko-KR" dirty="0"/>
              <a:t>W3C </a:t>
            </a:r>
            <a:r>
              <a:rPr lang="ko-KR" altLang="en-US" dirty="0"/>
              <a:t>표준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Resource: URI</a:t>
            </a:r>
            <a:r>
              <a:rPr lang="ko-KR" altLang="en-US" dirty="0"/>
              <a:t>를  갖는 모든 것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Description: </a:t>
            </a:r>
            <a:r>
              <a:rPr lang="ko-KR" altLang="en-US" dirty="0"/>
              <a:t>자원</a:t>
            </a:r>
            <a:r>
              <a:rPr lang="en-US" altLang="ko-KR" dirty="0"/>
              <a:t>(resource)</a:t>
            </a:r>
            <a:r>
              <a:rPr lang="ko-KR" altLang="en-US" dirty="0"/>
              <a:t>들의 속성</a:t>
            </a:r>
            <a:r>
              <a:rPr lang="en-US" altLang="ko-KR" dirty="0"/>
              <a:t>, </a:t>
            </a:r>
            <a:r>
              <a:rPr lang="ko-KR" altLang="en-US" dirty="0"/>
              <a:t>특성</a:t>
            </a:r>
            <a:r>
              <a:rPr lang="en-US" altLang="ko-KR" dirty="0"/>
              <a:t>, </a:t>
            </a:r>
            <a:r>
              <a:rPr lang="ko-KR" altLang="en-US" dirty="0"/>
              <a:t>관계 기술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Framework: </a:t>
            </a:r>
            <a:r>
              <a:rPr lang="ko-KR" altLang="en-US" dirty="0"/>
              <a:t>위의 것들을 기술하기 위한 모델</a:t>
            </a:r>
            <a:r>
              <a:rPr lang="en-US" altLang="ko-KR" dirty="0"/>
              <a:t>, </a:t>
            </a:r>
            <a:r>
              <a:rPr lang="ko-KR" altLang="en-US" dirty="0"/>
              <a:t>언어</a:t>
            </a:r>
            <a:r>
              <a:rPr lang="en-US" altLang="ko-KR" dirty="0"/>
              <a:t>, </a:t>
            </a:r>
            <a:r>
              <a:rPr lang="ko-KR" altLang="en-US" dirty="0"/>
              <a:t>문법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RDF</a:t>
            </a:r>
            <a:r>
              <a:rPr lang="ko-KR" altLang="en-US" dirty="0"/>
              <a:t>는 컴퓨터 애플리케이션이 정보를 읽고 이해할 수 있도록 </a:t>
            </a:r>
            <a:r>
              <a:rPr lang="ko-KR" altLang="en-US" dirty="0" smtClean="0"/>
              <a:t>하기 위한 </a:t>
            </a:r>
            <a:r>
              <a:rPr lang="ko-KR" altLang="en-US" dirty="0"/>
              <a:t>표준 방법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RDF</a:t>
            </a:r>
            <a:r>
              <a:rPr lang="ko-KR" altLang="en-US" dirty="0"/>
              <a:t>로 기술된 것은 웹에서 보여주기 위함은 아님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976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RDF </a:t>
            </a:r>
            <a:r>
              <a:rPr lang="ko-KR" altLang="en-US" dirty="0"/>
              <a:t>모델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RDF</a:t>
            </a:r>
            <a:r>
              <a:rPr lang="ko-KR" altLang="en-US" dirty="0"/>
              <a:t>는 </a:t>
            </a:r>
            <a:r>
              <a:rPr lang="en-US" altLang="ko-KR" dirty="0"/>
              <a:t>SPO, </a:t>
            </a:r>
            <a:r>
              <a:rPr lang="ko-KR" altLang="en-US" dirty="0"/>
              <a:t>주어</a:t>
            </a:r>
            <a:r>
              <a:rPr lang="en-US" altLang="ko-KR" dirty="0"/>
              <a:t>(Subject)/</a:t>
            </a:r>
            <a:r>
              <a:rPr lang="ko-KR" altLang="en-US" dirty="0"/>
              <a:t>술어</a:t>
            </a:r>
            <a:r>
              <a:rPr lang="en-US" altLang="ko-KR" dirty="0"/>
              <a:t>(Predicate)/</a:t>
            </a:r>
            <a:r>
              <a:rPr lang="ko-KR" altLang="en-US" dirty="0"/>
              <a:t>목적어</a:t>
            </a:r>
            <a:r>
              <a:rPr lang="en-US" altLang="ko-KR" dirty="0"/>
              <a:t>(Object)</a:t>
            </a:r>
            <a:r>
              <a:rPr lang="ko-KR" altLang="en-US" dirty="0"/>
              <a:t>로 구성됨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  <a:p>
            <a:pPr>
              <a:lnSpc>
                <a:spcPct val="150000"/>
              </a:lnSpc>
            </a:pPr>
            <a:r>
              <a:rPr lang="ko-KR" altLang="en-US" dirty="0"/>
              <a:t>“인간에 대한 예의” 의 “작가”는 “공지영”이다</a:t>
            </a:r>
            <a:r>
              <a:rPr lang="en-US" altLang="ko-KR" dirty="0"/>
              <a:t>. 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“http://www.amazon.com/Human-Decency-</a:t>
            </a:r>
            <a:r>
              <a:rPr lang="en-US" altLang="ko-KR" dirty="0" err="1"/>
              <a:t>Jiyoung</a:t>
            </a:r>
            <a:r>
              <a:rPr lang="en-US" altLang="ko-KR" dirty="0"/>
              <a:t>-Gong/</a:t>
            </a:r>
            <a:r>
              <a:rPr lang="en-US" altLang="ko-KR" dirty="0" err="1"/>
              <a:t>dp</a:t>
            </a:r>
            <a:r>
              <a:rPr lang="en-US" altLang="ko-KR" dirty="0"/>
              <a:t>/8988095928” has a creator whose value is “http://en.wikipedia.org/wiki/</a:t>
            </a:r>
            <a:r>
              <a:rPr lang="en-US" altLang="ko-KR" dirty="0" err="1"/>
              <a:t>Gong_Ji</a:t>
            </a:r>
            <a:r>
              <a:rPr lang="en-US" altLang="ko-KR" dirty="0"/>
              <a:t>-young”.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34665" y="3051241"/>
            <a:ext cx="12378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주어</a:t>
            </a:r>
            <a:r>
              <a:rPr kumimoji="0" lang="en-US" altLang="ko-KR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(Subject) 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62857" y="3051241"/>
            <a:ext cx="13805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술어</a:t>
            </a:r>
            <a:r>
              <a:rPr kumimoji="0" lang="en-US" altLang="ko-KR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(Predicate) 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03017" y="3051241"/>
            <a:ext cx="133402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목적어</a:t>
            </a:r>
            <a:r>
              <a:rPr kumimoji="0" lang="en-US" altLang="ko-KR" sz="13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(Object) </a:t>
            </a:r>
            <a:endParaRPr kumimoji="0" lang="ko-KR" altLang="en-US" sz="13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2548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RDF </a:t>
            </a:r>
            <a:r>
              <a:rPr lang="ko-KR" altLang="en-US" dirty="0"/>
              <a:t>모델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2411596"/>
            <a:ext cx="727280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“http://www.amazon.com/Human-Decency-Jiyoung-Gong/dp/8988095928” 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/>
            </a:r>
            <a:b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has a 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creator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 </a:t>
            </a:r>
            <a:b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</a:b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whose value is </a:t>
            </a:r>
            <a:r>
              <a:rPr kumimoji="0" lang="en-US" altLang="ko-KR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“http://en.wikipedia.org/wiki/Gong_Ji-young”.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6516216" y="1907763"/>
            <a:ext cx="2395539" cy="647849"/>
            <a:chOff x="6516216" y="1907763"/>
            <a:chExt cx="2395539" cy="647849"/>
          </a:xfrm>
        </p:grpSpPr>
        <p:sp>
          <p:nvSpPr>
            <p:cNvPr id="12" name="TextBox 11"/>
            <p:cNvSpPr txBox="1"/>
            <p:nvPr/>
          </p:nvSpPr>
          <p:spPr>
            <a:xfrm>
              <a:off x="7236296" y="1907763"/>
              <a:ext cx="16754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주어</a:t>
              </a: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(Subject) 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 flipH="1">
              <a:off x="6516216" y="2125152"/>
              <a:ext cx="648072" cy="430460"/>
            </a:xfrm>
            <a:prstGeom prst="straightConnector1">
              <a:avLst/>
            </a:prstGeom>
            <a:noFill/>
            <a:ln w="12000" cap="flat" cmpd="sng" algn="ctr">
              <a:solidFill>
                <a:srgbClr val="7FD13B"/>
              </a:solidFill>
              <a:prstDash val="solid"/>
              <a:tailEnd type="arrow"/>
            </a:ln>
            <a:effectLst/>
          </p:spPr>
        </p:cxnSp>
      </p:grpSp>
      <p:grpSp>
        <p:nvGrpSpPr>
          <p:cNvPr id="14" name="그룹 13"/>
          <p:cNvGrpSpPr/>
          <p:nvPr/>
        </p:nvGrpSpPr>
        <p:grpSpPr>
          <a:xfrm>
            <a:off x="2915816" y="3444324"/>
            <a:ext cx="2169791" cy="369332"/>
            <a:chOff x="2915816" y="3444324"/>
            <a:chExt cx="2169791" cy="369332"/>
          </a:xfrm>
        </p:grpSpPr>
        <p:sp>
          <p:nvSpPr>
            <p:cNvPr id="15" name="TextBox 14"/>
            <p:cNvSpPr txBox="1"/>
            <p:nvPr/>
          </p:nvSpPr>
          <p:spPr>
            <a:xfrm>
              <a:off x="3195346" y="3444324"/>
              <a:ext cx="1890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술어</a:t>
              </a: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(Predicate) 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rot="10800000">
              <a:off x="2915816" y="3635732"/>
              <a:ext cx="288032" cy="1588"/>
            </a:xfrm>
            <a:prstGeom prst="straightConnector1">
              <a:avLst/>
            </a:prstGeom>
            <a:noFill/>
            <a:ln w="12000" cap="flat" cmpd="sng" algn="ctr">
              <a:solidFill>
                <a:srgbClr val="7FD13B"/>
              </a:solidFill>
              <a:prstDash val="solid"/>
              <a:tailEnd type="arrow"/>
            </a:ln>
            <a:effectLst/>
          </p:spPr>
        </p:cxnSp>
      </p:grpSp>
      <p:grpSp>
        <p:nvGrpSpPr>
          <p:cNvPr id="17" name="그룹 16"/>
          <p:cNvGrpSpPr/>
          <p:nvPr/>
        </p:nvGrpSpPr>
        <p:grpSpPr>
          <a:xfrm>
            <a:off x="5220072" y="4283804"/>
            <a:ext cx="2720567" cy="729372"/>
            <a:chOff x="5220072" y="4283804"/>
            <a:chExt cx="2720567" cy="729372"/>
          </a:xfrm>
        </p:grpSpPr>
        <p:sp>
          <p:nvSpPr>
            <p:cNvPr id="18" name="TextBox 17"/>
            <p:cNvSpPr txBox="1"/>
            <p:nvPr/>
          </p:nvSpPr>
          <p:spPr>
            <a:xfrm>
              <a:off x="6156176" y="4643844"/>
              <a:ext cx="1784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목적어</a:t>
              </a:r>
              <a:r>
                <a:rPr kumimoji="0" lang="en-US" altLang="ko-K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함초롬바탕" panose="02030504000101010101" pitchFamily="18" charset="-127"/>
                  <a:ea typeface="함초롬바탕" panose="02030504000101010101" pitchFamily="18" charset="-127"/>
                  <a:cs typeface="함초롬바탕" panose="02030504000101010101" pitchFamily="18" charset="-127"/>
                </a:rPr>
                <a:t>(Object) </a:t>
              </a: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endParaRPr>
            </a:p>
          </p:txBody>
        </p:sp>
        <p:cxnSp>
          <p:nvCxnSpPr>
            <p:cNvPr id="19" name="직선 화살표 연결선 18"/>
            <p:cNvCxnSpPr/>
            <p:nvPr/>
          </p:nvCxnSpPr>
          <p:spPr>
            <a:xfrm rot="10800000">
              <a:off x="5220072" y="4283804"/>
              <a:ext cx="792088" cy="504056"/>
            </a:xfrm>
            <a:prstGeom prst="straightConnector1">
              <a:avLst/>
            </a:prstGeom>
            <a:noFill/>
            <a:ln w="12000" cap="flat" cmpd="sng" algn="ctr">
              <a:solidFill>
                <a:srgbClr val="7FD13B"/>
              </a:solidFill>
              <a:prstDash val="solid"/>
              <a:tailEnd type="arrow"/>
            </a:ln>
            <a:effectLst/>
          </p:spPr>
        </p:cxnSp>
      </p:grp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2359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RDF Graph Model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20" name="타원 19"/>
          <p:cNvSpPr/>
          <p:nvPr/>
        </p:nvSpPr>
        <p:spPr>
          <a:xfrm>
            <a:off x="1907704" y="2420888"/>
            <a:ext cx="1656184" cy="1656184"/>
          </a:xfrm>
          <a:prstGeom prst="ellipse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주어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(Subject)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940152" y="2420888"/>
            <a:ext cx="1656184" cy="1656184"/>
          </a:xfrm>
          <a:prstGeom prst="ellipse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목적어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(Object)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cxnSp>
        <p:nvCxnSpPr>
          <p:cNvPr id="22" name="직선 화살표 연결선 21"/>
          <p:cNvCxnSpPr>
            <a:stCxn id="20" idx="6"/>
            <a:endCxn id="21" idx="2"/>
          </p:cNvCxnSpPr>
          <p:nvPr/>
        </p:nvCxnSpPr>
        <p:spPr>
          <a:xfrm>
            <a:off x="3563888" y="3248980"/>
            <a:ext cx="2376264" cy="1588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3707904" y="2771636"/>
            <a:ext cx="1997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술어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(Predicate)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296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RDF Graph Model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008287" y="2157239"/>
            <a:ext cx="5112568" cy="792088"/>
          </a:xfrm>
          <a:prstGeom prst="ellipse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http://www.amazon.com/Human-Decency-Jiyoung-Gong/dp/8988095928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008287" y="4838303"/>
            <a:ext cx="5112568" cy="576064"/>
          </a:xfrm>
          <a:prstGeom prst="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Gong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Ji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-young</a:t>
            </a: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1" name="직선 화살표 연결선 10"/>
          <p:cNvCxnSpPr>
            <a:stCxn id="9" idx="4"/>
            <a:endCxn id="10" idx="0"/>
          </p:cNvCxnSpPr>
          <p:nvPr/>
        </p:nvCxnSpPr>
        <p:spPr>
          <a:xfrm rot="5400000">
            <a:off x="3620083" y="3893815"/>
            <a:ext cx="1888976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2" name="직사각형 11"/>
          <p:cNvSpPr/>
          <p:nvPr/>
        </p:nvSpPr>
        <p:spPr>
          <a:xfrm>
            <a:off x="4644008" y="3625279"/>
            <a:ext cx="2892138" cy="307777"/>
          </a:xfrm>
          <a:prstGeom prst="rect">
            <a:avLst/>
          </a:prstGeom>
          <a:ln w="57150">
            <a:noFill/>
          </a:ln>
        </p:spPr>
        <p:txBody>
          <a:bodyPr wrap="none">
            <a:spAutoFit/>
          </a:bodyPr>
          <a:lstStyle/>
          <a:p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http://purl.org/dc/terms/creator 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99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RDF Graph Model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2296319" y="1844824"/>
            <a:ext cx="4536504" cy="792088"/>
          </a:xfrm>
          <a:prstGeom prst="ellipse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http://www.amazon.com/Human-Decency-Jiyoung-Gong/dp/8988095928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화살표 연결선 13"/>
          <p:cNvCxnSpPr>
            <a:stCxn id="13" idx="4"/>
            <a:endCxn id="16" idx="0"/>
          </p:cNvCxnSpPr>
          <p:nvPr/>
        </p:nvCxnSpPr>
        <p:spPr>
          <a:xfrm rot="16200000" flipH="1">
            <a:off x="4910323" y="2291159"/>
            <a:ext cx="1008112" cy="16996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5" name="직사각형 14"/>
          <p:cNvSpPr/>
          <p:nvPr/>
        </p:nvSpPr>
        <p:spPr>
          <a:xfrm>
            <a:off x="5292080" y="2852936"/>
            <a:ext cx="2109873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http://purl.org/dc/terms/creator 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995936" y="3645024"/>
            <a:ext cx="4536504" cy="792088"/>
          </a:xfrm>
          <a:prstGeom prst="ellipse">
            <a:avLst/>
          </a:prstGeom>
          <a:solidFill>
            <a:srgbClr val="92D050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http://en.wikipedia.org/wiki/Gong_Ji-young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473479" y="5517232"/>
            <a:ext cx="1914946" cy="360040"/>
          </a:xfrm>
          <a:prstGeom prst="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1963-present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660232" y="4653136"/>
            <a:ext cx="2258952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http://dbpedia.org/property/period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9" name="직선 화살표 연결선 18"/>
          <p:cNvCxnSpPr>
            <a:stCxn id="16" idx="4"/>
            <a:endCxn id="17" idx="0"/>
          </p:cNvCxnSpPr>
          <p:nvPr/>
        </p:nvCxnSpPr>
        <p:spPr>
          <a:xfrm rot="16200000" flipH="1">
            <a:off x="6307510" y="4393790"/>
            <a:ext cx="1080120" cy="11667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0" name="직사각형 19"/>
          <p:cNvSpPr/>
          <p:nvPr/>
        </p:nvSpPr>
        <p:spPr>
          <a:xfrm>
            <a:off x="755576" y="3789040"/>
            <a:ext cx="2419697" cy="576064"/>
          </a:xfrm>
          <a:prstGeom prst="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Jimoondang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화살표 연결선 20"/>
          <p:cNvCxnSpPr>
            <a:stCxn id="13" idx="4"/>
            <a:endCxn id="20" idx="0"/>
          </p:cNvCxnSpPr>
          <p:nvPr/>
        </p:nvCxnSpPr>
        <p:spPr>
          <a:xfrm rot="5400000">
            <a:off x="2688934" y="1913403"/>
            <a:ext cx="1152128" cy="25991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2" name="직사각형 21"/>
          <p:cNvSpPr/>
          <p:nvPr/>
        </p:nvSpPr>
        <p:spPr>
          <a:xfrm>
            <a:off x="1115616" y="2905199"/>
            <a:ext cx="2230098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http://purl.org/dc/terms/publisher </a:t>
            </a:r>
            <a:endParaRPr lang="ko-KR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211960" y="5517232"/>
            <a:ext cx="1914946" cy="360040"/>
          </a:xfrm>
          <a:prstGeom prst="rect">
            <a:avLst/>
          </a:prstGeom>
          <a:noFill/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Gong </a:t>
            </a:r>
            <a:r>
              <a:rPr lang="en-US" altLang="ko-KR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Ji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-young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4" name="직선 화살표 연결선 23"/>
          <p:cNvCxnSpPr>
            <a:stCxn id="16" idx="4"/>
            <a:endCxn id="23" idx="0"/>
          </p:cNvCxnSpPr>
          <p:nvPr/>
        </p:nvCxnSpPr>
        <p:spPr>
          <a:xfrm rot="5400000">
            <a:off x="5176751" y="4429795"/>
            <a:ext cx="1080120" cy="10947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5" name="직사각형 24"/>
          <p:cNvSpPr/>
          <p:nvPr/>
        </p:nvSpPr>
        <p:spPr>
          <a:xfrm>
            <a:off x="3275856" y="4941168"/>
            <a:ext cx="2215671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http://dbpedia.org/property/name</a:t>
            </a:r>
            <a:endParaRPr lang="en-US" altLang="ko-KR" sz="1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9330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RDF/XML</a:t>
            </a:r>
            <a:r>
              <a:rPr lang="ko-KR" altLang="en-US" dirty="0"/>
              <a:t>로 표현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150925" y="1300071"/>
            <a:ext cx="7364425" cy="4902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&lt;RDF xmlns:rdf=“http://www.w3.org/1999/02/22-rdf-syntax-ns#”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            xmlns:dc=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http://purl.org/dc/terms/ </a:t>
            </a:r>
            <a:endParaRPr kumimoji="0" lang="da-DK" altLang="ko-KR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            xmlns:dbpprop="http://dbpedia.org/property/" &gt;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altLang="ko-KR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      &lt;Description about=“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http://www.amazon.com/Human-Decency-Jiyoung-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        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Gong/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dp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/8988095928</a:t>
            </a: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”&gt;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             &lt;dc:publisher&gt;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Jimoondang</a:t>
            </a: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&lt;/dc:publisher&gt;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             &lt;dc:creator rdf:resource=“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http://en.wikipedia.org/wiki/Gong_Ji-young</a:t>
            </a: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”/&gt; 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      &lt;/Description&gt;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altLang="ko-KR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      &lt;Description about=“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http://en.wikipedia.org/wiki/Gong_Ji-young</a:t>
            </a: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”&gt;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             &lt;dbpprop:name&gt;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Gong 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Ji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-young</a:t>
            </a: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&lt;/dbpprop:name&gt;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            &lt;dbpprop: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period</a:t>
            </a: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&gt;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1963-present</a:t>
            </a: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&lt;/dbpprop: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period </a:t>
            </a: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&gt;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       &lt;/Description&gt;</a:t>
            </a: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a-DK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</a:rPr>
              <a:t>&lt;/RDF&gt;</a:t>
            </a:r>
            <a:endParaRPr kumimoji="0" lang="ko-KR" altLang="en-US" sz="14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57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6" name="Picture 2" descr="mark, questi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5" y="2528906"/>
            <a:ext cx="6096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2285683" y="2671948"/>
            <a:ext cx="6035993" cy="10050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명확한가</a:t>
            </a:r>
            <a:r>
              <a:rPr lang="en-US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 </a:t>
            </a:r>
            <a:r>
              <a: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충분한가</a:t>
            </a:r>
            <a:r>
              <a:rPr lang="en-US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우리는 충분히 대화가 가능한가</a:t>
            </a:r>
            <a:r>
              <a:rPr lang="en-US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94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547664" y="1177502"/>
            <a:ext cx="1656184" cy="1656184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인간에 대한 예의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580112" y="1177502"/>
            <a:ext cx="1656184" cy="1656184"/>
          </a:xfrm>
          <a:prstGeom prst="ellipse">
            <a:avLst/>
          </a:prstGeom>
          <a:noFill/>
          <a:ln w="571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공지영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화살표 연결선 9"/>
          <p:cNvCxnSpPr>
            <a:stCxn id="8" idx="6"/>
            <a:endCxn id="9" idx="2"/>
          </p:cNvCxnSpPr>
          <p:nvPr/>
        </p:nvCxnSpPr>
        <p:spPr>
          <a:xfrm>
            <a:off x="3203848" y="2005594"/>
            <a:ext cx="2376264" cy="158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1" name="직사각형 10"/>
          <p:cNvSpPr/>
          <p:nvPr/>
        </p:nvSpPr>
        <p:spPr>
          <a:xfrm>
            <a:off x="3347864" y="1528250"/>
            <a:ext cx="1997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작가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writtenBy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11560" y="5056642"/>
            <a:ext cx="1997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</a:rPr>
              <a:t>소설</a:t>
            </a:r>
            <a:r>
              <a:rPr lang="en-US" altLang="ko-KR" sz="1600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</a:rPr>
              <a:t>(Class), </a:t>
            </a:r>
            <a:r>
              <a:rPr lang="ko-KR" altLang="en-US" sz="1600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</a:rPr>
              <a:t>책</a:t>
            </a:r>
            <a:endParaRPr lang="en-US" altLang="ko-KR" sz="1600" dirty="0">
              <a:solidFill>
                <a:srgbClr val="FF66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318448" y="5056642"/>
            <a:ext cx="1997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</a:rPr>
              <a:t>작가</a:t>
            </a:r>
            <a:r>
              <a:rPr lang="en-US" altLang="ko-KR" sz="1600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</a:rPr>
              <a:t>(Class), </a:t>
            </a:r>
            <a:r>
              <a:rPr lang="ko-KR" altLang="en-US" sz="1600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</a:rPr>
              <a:t>사람</a:t>
            </a:r>
            <a:endParaRPr lang="en-US" altLang="ko-KR" sz="1600" dirty="0">
              <a:solidFill>
                <a:srgbClr val="FF66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4" name="직선 화살표 연결선 13"/>
          <p:cNvCxnSpPr>
            <a:stCxn id="12" idx="0"/>
            <a:endCxn id="8" idx="4"/>
          </p:cNvCxnSpPr>
          <p:nvPr/>
        </p:nvCxnSpPr>
        <p:spPr>
          <a:xfrm flipV="1">
            <a:off x="1610544" y="2833686"/>
            <a:ext cx="765212" cy="222295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cxnSp>
        <p:nvCxnSpPr>
          <p:cNvPr id="15" name="직선 화살표 연결선 14"/>
          <p:cNvCxnSpPr>
            <a:stCxn id="13" idx="0"/>
            <a:endCxn id="9" idx="4"/>
          </p:cNvCxnSpPr>
          <p:nvPr/>
        </p:nvCxnSpPr>
        <p:spPr>
          <a:xfrm flipH="1" flipV="1">
            <a:off x="6408204" y="2833686"/>
            <a:ext cx="909228" cy="2222956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6" name="직사각형 15"/>
          <p:cNvSpPr/>
          <p:nvPr/>
        </p:nvSpPr>
        <p:spPr>
          <a:xfrm>
            <a:off x="1259632" y="3904514"/>
            <a:ext cx="1997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</a:rPr>
              <a:t>Type</a:t>
            </a:r>
            <a:endParaRPr lang="en-US" altLang="ko-KR" sz="1600" dirty="0">
              <a:solidFill>
                <a:srgbClr val="FF66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228184" y="3904514"/>
            <a:ext cx="19979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dirty="0" smtClean="0">
                <a:solidFill>
                  <a:srgbClr val="FF6600"/>
                </a:solidFill>
                <a:latin typeface="나눔고딕" pitchFamily="50" charset="-127"/>
                <a:ea typeface="나눔고딕" pitchFamily="50" charset="-127"/>
              </a:rPr>
              <a:t>Type</a:t>
            </a:r>
            <a:endParaRPr lang="en-US" altLang="ko-KR" sz="1600" dirty="0">
              <a:solidFill>
                <a:srgbClr val="FF66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38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66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Linked Open Data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4171024" y="1266507"/>
            <a:ext cx="3506400" cy="35064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659956" y="1266503"/>
            <a:ext cx="3506404" cy="3506404"/>
          </a:xfrm>
          <a:prstGeom prst="ellipse">
            <a:avLst/>
          </a:prstGeom>
          <a:solidFill>
            <a:srgbClr val="ED7D31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652010" y="2903220"/>
            <a:ext cx="0" cy="244602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7" name="제목 3"/>
          <p:cNvSpPr txBox="1">
            <a:spLocks/>
          </p:cNvSpPr>
          <p:nvPr/>
        </p:nvSpPr>
        <p:spPr>
          <a:xfrm>
            <a:off x="3309144" y="5394960"/>
            <a:ext cx="2691606" cy="53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algn="ctr"/>
            <a:r>
              <a:rPr lang="en-US" altLang="ko-KR" sz="1800" b="1" dirty="0" smtClean="0">
                <a:solidFill>
                  <a:schemeClr val="tx1"/>
                </a:solidFill>
              </a:rPr>
              <a:t>Linked Open Data</a:t>
            </a:r>
            <a:endParaRPr lang="ko-KR" altLang="en-US" sz="1800" b="1" dirty="0">
              <a:solidFill>
                <a:schemeClr val="tx1"/>
              </a:solidFill>
            </a:endParaRPr>
          </a:p>
        </p:txBody>
      </p:sp>
      <p:sp>
        <p:nvSpPr>
          <p:cNvPr id="13" name="제목 3"/>
          <p:cNvSpPr txBox="1">
            <a:spLocks/>
          </p:cNvSpPr>
          <p:nvPr/>
        </p:nvSpPr>
        <p:spPr>
          <a:xfrm>
            <a:off x="1720374" y="2773307"/>
            <a:ext cx="1771332" cy="53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algn="ctr"/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Linked Data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제목 3"/>
          <p:cNvSpPr txBox="1">
            <a:spLocks/>
          </p:cNvSpPr>
          <p:nvPr/>
        </p:nvSpPr>
        <p:spPr>
          <a:xfrm>
            <a:off x="5852160" y="2773307"/>
            <a:ext cx="1771332" cy="5385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 algn="r"/>
            <a:r>
              <a:rPr lang="en-US" altLang="ko-KR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Open Data</a:t>
            </a:r>
            <a:endParaRPr lang="ko-KR" altLang="en-US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856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Ontology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철학 </a:t>
            </a:r>
            <a:r>
              <a:rPr lang="en-US" altLang="ko-KR" dirty="0"/>
              <a:t>: </a:t>
            </a:r>
            <a:r>
              <a:rPr lang="ko-KR" altLang="en-US" dirty="0"/>
              <a:t>존재론</a:t>
            </a:r>
            <a:r>
              <a:rPr lang="en-US" altLang="ko-KR" dirty="0"/>
              <a:t>(</a:t>
            </a:r>
            <a:r>
              <a:rPr lang="ko-KR" altLang="en-US" dirty="0"/>
              <a:t>存在論</a:t>
            </a:r>
            <a:r>
              <a:rPr lang="en-US" altLang="ko-KR" dirty="0"/>
              <a:t>), </a:t>
            </a:r>
            <a:r>
              <a:rPr lang="ko-KR" altLang="en-US" dirty="0" err="1"/>
              <a:t>존재학</a:t>
            </a:r>
            <a:r>
              <a:rPr lang="en-US" altLang="ko-KR" dirty="0"/>
              <a:t>(</a:t>
            </a:r>
            <a:r>
              <a:rPr lang="ko-KR" altLang="en-US" dirty="0" err="1"/>
              <a:t>存在學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Onto(being) + logos(word)</a:t>
            </a:r>
          </a:p>
          <a:p>
            <a:pPr lvl="1"/>
            <a:r>
              <a:rPr lang="ko-KR" altLang="en-US" dirty="0"/>
              <a:t>세상의 구성요소에 대한 명확한 이해를 연구</a:t>
            </a:r>
          </a:p>
          <a:p>
            <a:endParaRPr lang="ko-KR" altLang="en-US" dirty="0"/>
          </a:p>
          <a:p>
            <a:r>
              <a:rPr lang="ko-KR" altLang="en-US" dirty="0"/>
              <a:t>언어학 </a:t>
            </a:r>
            <a:r>
              <a:rPr lang="en-US" altLang="ko-KR" dirty="0"/>
              <a:t>: An ontology is a specification of a conceptualization. </a:t>
            </a:r>
          </a:p>
          <a:p>
            <a:pPr lvl="1"/>
            <a:r>
              <a:rPr lang="ko-KR" altLang="en-US" dirty="0"/>
              <a:t>개념</a:t>
            </a:r>
            <a:r>
              <a:rPr lang="en-US" altLang="ko-KR" dirty="0"/>
              <a:t>(</a:t>
            </a:r>
            <a:r>
              <a:rPr lang="ko-KR" altLang="en-US" dirty="0"/>
              <a:t>화</a:t>
            </a:r>
            <a:r>
              <a:rPr lang="en-US" altLang="ko-KR" dirty="0"/>
              <a:t>)</a:t>
            </a:r>
            <a:r>
              <a:rPr lang="ko-KR" altLang="en-US" dirty="0"/>
              <a:t>의 명시적 명세</a:t>
            </a:r>
            <a:r>
              <a:rPr lang="en-US" altLang="ko-KR" dirty="0"/>
              <a:t>, </a:t>
            </a:r>
            <a:r>
              <a:rPr lang="ko-KR" altLang="en-US" dirty="0"/>
              <a:t>시소러스의 확장 개념</a:t>
            </a:r>
          </a:p>
          <a:p>
            <a:r>
              <a:rPr lang="ko-KR" altLang="en-US" dirty="0"/>
              <a:t>컴퓨터</a:t>
            </a:r>
            <a:r>
              <a:rPr lang="en-US" altLang="ko-KR" dirty="0"/>
              <a:t>, </a:t>
            </a:r>
            <a:r>
              <a:rPr lang="ko-KR" altLang="en-US" dirty="0"/>
              <a:t>웹 분야</a:t>
            </a:r>
          </a:p>
          <a:p>
            <a:pPr lvl="1"/>
            <a:r>
              <a:rPr lang="en-US" altLang="ko-KR" dirty="0"/>
              <a:t>an ontology is an explicit formal specification of a shared conceptualization(Gruber, 1993)</a:t>
            </a:r>
          </a:p>
          <a:p>
            <a:pPr lvl="1"/>
            <a:r>
              <a:rPr lang="en-US" altLang="ko-KR" dirty="0"/>
              <a:t>An ontology provides a shared vocabulary, which can be used to model a domain — that is, the type of objects and/or concepts that exist, and their properties and relations.(</a:t>
            </a:r>
            <a:r>
              <a:rPr lang="en-US" altLang="ko-KR" dirty="0" err="1"/>
              <a:t>Arvidsson</a:t>
            </a:r>
            <a:r>
              <a:rPr lang="en-US" altLang="ko-KR" dirty="0"/>
              <a:t>, 2008)</a:t>
            </a:r>
          </a:p>
          <a:p>
            <a:pPr lvl="1"/>
            <a:r>
              <a:rPr lang="ko-KR" altLang="en-US" dirty="0">
                <a:solidFill>
                  <a:srgbClr val="FF6600"/>
                </a:solidFill>
              </a:rPr>
              <a:t>공유된 개념의 명시적 형식</a:t>
            </a:r>
            <a:r>
              <a:rPr lang="en-US" altLang="ko-KR" dirty="0">
                <a:solidFill>
                  <a:srgbClr val="FF6600"/>
                </a:solidFill>
              </a:rPr>
              <a:t>(?)</a:t>
            </a:r>
          </a:p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8009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Ontology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/>
              <a:t>an ontology is an explicit formal specification of a shared conceptualization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shared conceptualization: </a:t>
            </a:r>
            <a:r>
              <a:rPr lang="ko-KR" altLang="en-US" dirty="0"/>
              <a:t>인간과 컴퓨터가 공유하는 개념화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Explicit Formal: </a:t>
            </a:r>
            <a:r>
              <a:rPr lang="ko-KR" altLang="en-US" dirty="0"/>
              <a:t>기계가 읽을 수 있는 형식으로 상세하게 개념</a:t>
            </a:r>
            <a:r>
              <a:rPr lang="en-US" altLang="ko-KR" dirty="0"/>
              <a:t>, </a:t>
            </a:r>
            <a:r>
              <a:rPr lang="ko-KR" altLang="en-US" dirty="0"/>
              <a:t>개념간의 관계 </a:t>
            </a:r>
            <a:r>
              <a:rPr lang="ko-KR" altLang="en-US" dirty="0" smtClean="0"/>
              <a:t>등을 표현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/>
              <a:t>개념화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우리 눈에 보이는 사물 혹은 추상적인 것들을 구체적인 집합으로 만듦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SUV, </a:t>
            </a:r>
            <a:r>
              <a:rPr lang="ko-KR" altLang="en-US" dirty="0"/>
              <a:t>덤프트럭</a:t>
            </a:r>
            <a:r>
              <a:rPr lang="en-US" altLang="ko-KR" dirty="0"/>
              <a:t>, </a:t>
            </a:r>
            <a:r>
              <a:rPr lang="ko-KR" altLang="en-US" dirty="0"/>
              <a:t>세단 </a:t>
            </a:r>
            <a:r>
              <a:rPr lang="en-US" altLang="ko-KR" dirty="0"/>
              <a:t>= </a:t>
            </a:r>
            <a:r>
              <a:rPr lang="ko-KR" altLang="en-US" dirty="0"/>
              <a:t>탈것</a:t>
            </a:r>
            <a:r>
              <a:rPr lang="en-US" altLang="ko-KR" dirty="0"/>
              <a:t>(Vehicle)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남자</a:t>
            </a:r>
            <a:r>
              <a:rPr lang="en-US" altLang="ko-KR" dirty="0"/>
              <a:t>, </a:t>
            </a:r>
            <a:r>
              <a:rPr lang="ko-KR" altLang="en-US" dirty="0"/>
              <a:t>여자 </a:t>
            </a:r>
            <a:r>
              <a:rPr lang="en-US" altLang="ko-KR" dirty="0"/>
              <a:t>= </a:t>
            </a:r>
            <a:r>
              <a:rPr lang="ko-KR" altLang="en-US" dirty="0"/>
              <a:t>사람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라이언헤드</a:t>
            </a:r>
            <a:r>
              <a:rPr lang="en-US" altLang="ko-KR" dirty="0"/>
              <a:t>, </a:t>
            </a:r>
            <a:r>
              <a:rPr lang="ko-KR" altLang="en-US" dirty="0" err="1"/>
              <a:t>롭드와프</a:t>
            </a:r>
            <a:r>
              <a:rPr lang="en-US" altLang="ko-KR" dirty="0"/>
              <a:t>, </a:t>
            </a:r>
            <a:r>
              <a:rPr lang="ko-KR" altLang="en-US" dirty="0" err="1"/>
              <a:t>더치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ko-KR" altLang="en-US" dirty="0"/>
              <a:t>토끼</a:t>
            </a:r>
          </a:p>
          <a:p>
            <a:pPr lvl="1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6625362" y="4696101"/>
            <a:ext cx="1134683" cy="1134683"/>
          </a:xfrm>
          <a:prstGeom prst="ellips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ko-KR" altLang="en-US" sz="1600" dirty="0" smtClean="0">
                <a:solidFill>
                  <a:prstClr val="black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분류</a:t>
            </a:r>
            <a:r>
              <a:rPr lang="en-US" altLang="ko-KR" sz="1600" dirty="0" smtClean="0">
                <a:solidFill>
                  <a:prstClr val="black"/>
                </a:solidFill>
                <a:latin typeface="함초롬바탕" panose="02030504000101010101" pitchFamily="18" charset="-127"/>
                <a:ea typeface="함초롬바탕" panose="02030504000101010101" pitchFamily="18" charset="-127"/>
                <a:cs typeface="함초롬바탕" panose="02030504000101010101" pitchFamily="18" charset="-127"/>
              </a:rPr>
              <a:t>!!</a:t>
            </a:r>
            <a:endParaRPr lang="ko-KR" altLang="en-US" sz="1600" dirty="0">
              <a:solidFill>
                <a:prstClr val="black"/>
              </a:solidFill>
              <a:latin typeface="함초롬바탕" panose="02030504000101010101" pitchFamily="18" charset="-127"/>
              <a:ea typeface="함초롬바탕" panose="02030504000101010101" pitchFamily="18" charset="-127"/>
              <a:cs typeface="함초롬바탕" panose="02030504000101010101" pitchFamily="18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53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917924" y="4878685"/>
            <a:ext cx="1358627" cy="782563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인간에 대한 예의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5950372" y="4878685"/>
            <a:ext cx="1358627" cy="782563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공지영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화살표 연결선 9"/>
          <p:cNvCxnSpPr>
            <a:stCxn id="8" idx="6"/>
            <a:endCxn id="9" idx="2"/>
          </p:cNvCxnSpPr>
          <p:nvPr/>
        </p:nvCxnSpPr>
        <p:spPr>
          <a:xfrm>
            <a:off x="3276551" y="5269967"/>
            <a:ext cx="2673821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1" name="직사각형 10"/>
          <p:cNvSpPr/>
          <p:nvPr/>
        </p:nvSpPr>
        <p:spPr>
          <a:xfrm>
            <a:off x="3492575" y="4969743"/>
            <a:ext cx="1997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isWrittenBy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79512" y="4581128"/>
            <a:ext cx="8642350" cy="0"/>
          </a:xfrm>
          <a:prstGeom prst="lin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3" name="타원 12"/>
          <p:cNvSpPr/>
          <p:nvPr/>
        </p:nvSpPr>
        <p:spPr>
          <a:xfrm>
            <a:off x="1044303" y="3140968"/>
            <a:ext cx="1358627" cy="782563"/>
          </a:xfrm>
          <a:prstGeom prst="ellipse">
            <a:avLst/>
          </a:prstGeom>
          <a:noFill/>
          <a:ln w="28575">
            <a:solidFill>
              <a:srgbClr val="DA9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소설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454428" y="3212976"/>
            <a:ext cx="1358627" cy="782563"/>
          </a:xfrm>
          <a:prstGeom prst="ellipse">
            <a:avLst/>
          </a:prstGeom>
          <a:noFill/>
          <a:ln w="28575">
            <a:solidFill>
              <a:srgbClr val="DA9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소설가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5" name="직선 화살표 연결선 14"/>
          <p:cNvCxnSpPr>
            <a:stCxn id="8" idx="0"/>
            <a:endCxn id="13" idx="4"/>
          </p:cNvCxnSpPr>
          <p:nvPr/>
        </p:nvCxnSpPr>
        <p:spPr>
          <a:xfrm rot="16200000" flipV="1">
            <a:off x="1682851" y="3964297"/>
            <a:ext cx="955154" cy="8736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6" name="직사각형 15"/>
          <p:cNvSpPr/>
          <p:nvPr/>
        </p:nvSpPr>
        <p:spPr>
          <a:xfrm>
            <a:off x="1476351" y="4149080"/>
            <a:ext cx="1997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type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7" name="직선 화살표 연결선 16"/>
          <p:cNvCxnSpPr>
            <a:stCxn id="9" idx="0"/>
            <a:endCxn id="14" idx="4"/>
          </p:cNvCxnSpPr>
          <p:nvPr/>
        </p:nvCxnSpPr>
        <p:spPr>
          <a:xfrm rot="5400000" flipH="1" flipV="1">
            <a:off x="6440141" y="4185084"/>
            <a:ext cx="883146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18" name="직사각형 17"/>
          <p:cNvSpPr/>
          <p:nvPr/>
        </p:nvSpPr>
        <p:spPr>
          <a:xfrm>
            <a:off x="5436791" y="4149080"/>
            <a:ext cx="1997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type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876951" y="1484784"/>
            <a:ext cx="1358627" cy="782563"/>
          </a:xfrm>
          <a:prstGeom prst="ellipse">
            <a:avLst/>
          </a:prstGeom>
          <a:noFill/>
          <a:ln w="28575">
            <a:solidFill>
              <a:srgbClr val="DA9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문학인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684263" y="1700808"/>
            <a:ext cx="1358627" cy="782563"/>
          </a:xfrm>
          <a:prstGeom prst="ellipse">
            <a:avLst/>
          </a:prstGeom>
          <a:noFill/>
          <a:ln w="28575">
            <a:solidFill>
              <a:srgbClr val="DA9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문학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1" name="직선 화살표 연결선 20"/>
          <p:cNvCxnSpPr>
            <a:stCxn id="13" idx="0"/>
            <a:endCxn id="20" idx="4"/>
          </p:cNvCxnSpPr>
          <p:nvPr/>
        </p:nvCxnSpPr>
        <p:spPr>
          <a:xfrm rot="16200000" flipV="1">
            <a:off x="1214799" y="2632150"/>
            <a:ext cx="657597" cy="360040"/>
          </a:xfrm>
          <a:prstGeom prst="straightConnector1">
            <a:avLst/>
          </a:prstGeom>
          <a:ln w="38100">
            <a:solidFill>
              <a:srgbClr val="DA93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4" idx="0"/>
            <a:endCxn id="19" idx="4"/>
          </p:cNvCxnSpPr>
          <p:nvPr/>
        </p:nvCxnSpPr>
        <p:spPr>
          <a:xfrm rot="5400000" flipH="1" flipV="1">
            <a:off x="6872189" y="2528901"/>
            <a:ext cx="945629" cy="422523"/>
          </a:xfrm>
          <a:prstGeom prst="straightConnector1">
            <a:avLst/>
          </a:prstGeom>
          <a:ln w="38100">
            <a:solidFill>
              <a:srgbClr val="DA93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044303" y="2545159"/>
            <a:ext cx="1997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subClassOf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716711" y="2699047"/>
            <a:ext cx="1997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subClassOf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155727" y="5085184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RDF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155727" y="3933056"/>
            <a:ext cx="737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RDFS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844503" y="2276872"/>
            <a:ext cx="1997968" cy="307777"/>
          </a:xfrm>
          <a:prstGeom prst="rect">
            <a:avLst/>
          </a:prstGeom>
          <a:ln w="19050">
            <a:solidFill>
              <a:srgbClr val="DA93BE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isWrittenBy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8" name="직선 화살표 연결선 27"/>
          <p:cNvCxnSpPr>
            <a:stCxn id="27" idx="2"/>
            <a:endCxn id="13" idx="6"/>
          </p:cNvCxnSpPr>
          <p:nvPr/>
        </p:nvCxnSpPr>
        <p:spPr>
          <a:xfrm rot="5400000">
            <a:off x="2649409" y="2338171"/>
            <a:ext cx="947601" cy="1440557"/>
          </a:xfrm>
          <a:prstGeom prst="straightConnector1">
            <a:avLst/>
          </a:prstGeom>
          <a:ln w="38100">
            <a:solidFill>
              <a:srgbClr val="DA93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2412455" y="3068960"/>
            <a:ext cx="1997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domain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932735" y="3212976"/>
            <a:ext cx="1358627" cy="782563"/>
          </a:xfrm>
          <a:prstGeom prst="ellipse">
            <a:avLst/>
          </a:prstGeom>
          <a:noFill/>
          <a:ln w="28575">
            <a:solidFill>
              <a:srgbClr val="DA93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시인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1" name="직선 화살표 연결선 30"/>
          <p:cNvCxnSpPr>
            <a:stCxn id="30" idx="0"/>
            <a:endCxn id="19" idx="4"/>
          </p:cNvCxnSpPr>
          <p:nvPr/>
        </p:nvCxnSpPr>
        <p:spPr>
          <a:xfrm rot="5400000" flipH="1" flipV="1">
            <a:off x="6111343" y="1768054"/>
            <a:ext cx="945629" cy="1944216"/>
          </a:xfrm>
          <a:prstGeom prst="straightConnector1">
            <a:avLst/>
          </a:prstGeom>
          <a:ln w="38100">
            <a:solidFill>
              <a:srgbClr val="DA93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6876951" y="2708920"/>
            <a:ext cx="1997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subClassOf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33" name="직선 화살표 연결선 32"/>
          <p:cNvCxnSpPr>
            <a:stCxn id="27" idx="3"/>
            <a:endCxn id="19" idx="2"/>
          </p:cNvCxnSpPr>
          <p:nvPr/>
        </p:nvCxnSpPr>
        <p:spPr>
          <a:xfrm flipV="1">
            <a:off x="4842471" y="1876066"/>
            <a:ext cx="2034480" cy="554695"/>
          </a:xfrm>
          <a:prstGeom prst="straightConnector1">
            <a:avLst/>
          </a:prstGeom>
          <a:ln w="38100">
            <a:solidFill>
              <a:srgbClr val="DA93B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500687" y="1897087"/>
            <a:ext cx="19979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range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41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636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RDF </a:t>
            </a:r>
            <a:r>
              <a:rPr lang="en-US" altLang="ko-KR" dirty="0" smtClean="0"/>
              <a:t>Schema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28650" y="1237129"/>
            <a:ext cx="7886700" cy="1339816"/>
          </a:xfrm>
        </p:spPr>
        <p:txBody>
          <a:bodyPr/>
          <a:lstStyle/>
          <a:p>
            <a:r>
              <a:rPr lang="en-US" altLang="ko-KR" dirty="0"/>
              <a:t>RDF</a:t>
            </a:r>
            <a:r>
              <a:rPr lang="ko-KR" altLang="en-US" dirty="0"/>
              <a:t>를 확장하기 위한 소규모의 </a:t>
            </a:r>
            <a:r>
              <a:rPr lang="en-US" altLang="ko-KR" dirty="0"/>
              <a:t>Vocabulary</a:t>
            </a:r>
            <a:r>
              <a:rPr lang="ko-KR" altLang="en-US" dirty="0"/>
              <a:t>를 정의</a:t>
            </a:r>
          </a:p>
          <a:p>
            <a:pPr lvl="1"/>
            <a:r>
              <a:rPr lang="en-US" altLang="ko-KR" dirty="0"/>
              <a:t>Class, </a:t>
            </a:r>
            <a:r>
              <a:rPr lang="en-US" altLang="ko-KR" dirty="0" err="1"/>
              <a:t>subClassOf</a:t>
            </a:r>
            <a:r>
              <a:rPr lang="en-US" altLang="ko-KR" dirty="0"/>
              <a:t>, type</a:t>
            </a:r>
          </a:p>
          <a:p>
            <a:pPr lvl="1"/>
            <a:r>
              <a:rPr lang="en-US" altLang="ko-KR" dirty="0"/>
              <a:t>Property, </a:t>
            </a:r>
            <a:r>
              <a:rPr lang="en-US" altLang="ko-KR" dirty="0" err="1"/>
              <a:t>subPropertyOf</a:t>
            </a:r>
            <a:endParaRPr lang="en-US" altLang="ko-KR" dirty="0"/>
          </a:p>
          <a:p>
            <a:pPr lvl="1"/>
            <a:r>
              <a:rPr lang="en-US" altLang="ko-KR" dirty="0"/>
              <a:t>Domain, range</a:t>
            </a:r>
          </a:p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871192" y="2687216"/>
            <a:ext cx="66441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&lt;?xml version="1.0"?&gt;</a:t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/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rdf:RDF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/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xmlns:rdf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="http://www.w3.org/1999/02/22-rdf-syntax-ns#"</a:t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xmlns:rdfs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="http://www.w3.org/2000/01/rdf-schema#"</a:t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 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xml:base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="http://www.animals.fake/animals#"&gt;</a:t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/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rdf:Description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rdf:ID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="animal"&gt;</a:t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  &lt;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rdf:type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rdf:resource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="http://www.w3.org/2000/01/rdf-schema#Class"/&gt;</a:t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rdf:Description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&gt;</a:t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/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rdf:Description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rdf:ID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="horse"&gt;</a:t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  &lt;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rdf:type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rdf:resource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="http://www.w3.org/2000/01/rdf-schema#Class"/&gt;</a:t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  &lt;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rdfs:subClassOf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rdf:resource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="#animal"/&gt;</a:t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rdf:Description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&gt;</a:t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/>
            </a:r>
            <a:b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</a:b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</a:t>
            </a:r>
            <a:r>
              <a:rPr lang="en-US" altLang="ko-KR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rdf:RDF</a:t>
            </a:r>
            <a:r>
              <a:rPr lang="en-US" altLang="ko-KR" sz="1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&gt;</a:t>
            </a:r>
            <a:endParaRPr lang="ko-KR" alt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Times New Roman" pitchFamily="18" charset="0"/>
            </a:endParaRPr>
          </a:p>
          <a:p>
            <a:pPr marL="180975" indent="-180975">
              <a:buFont typeface="Arial" pitchFamily="34" charset="0"/>
              <a:buChar char="•"/>
            </a:pPr>
            <a:endParaRPr lang="ko-KR" altLang="en-US" sz="11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Times New Roman" pitchFamily="18" charset="0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42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99836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6" name="Picture 2" descr="mark, questi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5" y="2528906"/>
            <a:ext cx="6096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3"/>
          <p:cNvSpPr txBox="1">
            <a:spLocks/>
          </p:cNvSpPr>
          <p:nvPr/>
        </p:nvSpPr>
        <p:spPr>
          <a:xfrm>
            <a:off x="2285683" y="2030680"/>
            <a:ext cx="6035993" cy="2755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HTML</a:t>
            </a:r>
            <a:r>
              <a:rPr lang="ko-KR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로도 가능하지 않을까</a:t>
            </a:r>
            <a:r>
              <a:rPr lang="en-US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en-US" altLang="ko-KR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RDFa</a:t>
            </a:r>
            <a:r>
              <a:rPr lang="en-US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8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Microformats</a:t>
            </a:r>
            <a:r>
              <a:rPr lang="en-US" altLang="ko-KR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HTML5 </a:t>
            </a:r>
            <a:r>
              <a:rPr lang="en-US" altLang="ko-KR" sz="18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MicroData</a:t>
            </a: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8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1494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en-US" altLang="ko-KR" dirty="0" err="1" smtClean="0"/>
              <a:t>MicroData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380312" y="2934346"/>
            <a:ext cx="1224136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11560" y="4292873"/>
            <a:ext cx="1224136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611560" y="3390277"/>
            <a:ext cx="7992690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1560" y="3831950"/>
            <a:ext cx="7992690" cy="4320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11560" y="1916832"/>
            <a:ext cx="79208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Your web pages have an underlying meaning that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people understand 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when they read the web pages. But </a:t>
            </a:r>
            <a:r>
              <a:rPr lang="en-US" altLang="ko-KR" sz="20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search engines have a limited understanding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of what is being discussed on those pages. By adding additional tags to the HTML of your web pages—tags that say, </a:t>
            </a:r>
            <a:r>
              <a:rPr lang="en-US" altLang="ko-KR" sz="3000" dirty="0" smtClean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rPr>
              <a:t>"Hey search engine, this information describes this specific movie, or place, or person, or video"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—you can help search engines and other applications better understand your content and display it in a useful, relevant way. </a:t>
            </a:r>
            <a:r>
              <a:rPr lang="en-US" altLang="ko-KR" dirty="0" err="1" smtClean="0">
                <a:latin typeface="나눔고딕" pitchFamily="50" charset="-127"/>
                <a:ea typeface="나눔고딕" pitchFamily="50" charset="-127"/>
              </a:rPr>
              <a:t>Microdata</a:t>
            </a:r>
            <a:r>
              <a:rPr lang="en-US" altLang="ko-KR" dirty="0" smtClean="0">
                <a:latin typeface="나눔고딕" pitchFamily="50" charset="-127"/>
                <a:ea typeface="나눔고딕" pitchFamily="50" charset="-127"/>
              </a:rPr>
              <a:t> is a set of tags, introduced with HTML5, that allows you to do this.</a:t>
            </a:r>
            <a:endParaRPr lang="ko-KR" altLang="en-US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44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7147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en-US" altLang="ko-KR" dirty="0" err="1" smtClean="0"/>
              <a:t>MicroData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93" y="1045597"/>
            <a:ext cx="7563006" cy="245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2731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en-US" altLang="ko-KR" dirty="0" err="1" smtClean="0"/>
              <a:t>MicroData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735" y="1345828"/>
            <a:ext cx="3023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itemscope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and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itemtype</a:t>
            </a:r>
            <a:endParaRPr lang="en-US" altLang="ko-K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Times New Roman" pitchFamily="18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27088" y="1877417"/>
            <a:ext cx="7688262" cy="187220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&lt;div&gt; 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&lt;h1&gt;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화차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&lt;/h1&gt;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&lt;span&gt;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감독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변영주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(1966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 출생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)&lt;/span&gt;  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&lt;span&gt;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미스터리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&lt;/span&gt; 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&lt;a </a:t>
            </a:r>
            <a:r>
              <a:rPr lang="en-US" altLang="ko-KR" sz="15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="../movies/hwacha2012_trailer.html"&gt;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예고편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&lt;/a&gt; 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&lt;/div&gt;</a:t>
            </a:r>
            <a:endParaRPr lang="ko-KR" altLang="en-US" sz="15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27088" y="4325689"/>
            <a:ext cx="7688262" cy="187220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&lt;div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itemscope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itemtype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="http://schema.org/Movie"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&lt;h1&gt;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화차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&lt;/h1&gt;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&lt;span&gt;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감독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변영주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(1966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일 출생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)&lt;/span&gt;  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&lt;span&gt;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미스터리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&lt;/span&gt; 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 &lt;a </a:t>
            </a:r>
            <a:r>
              <a:rPr lang="en-US" altLang="ko-KR" sz="1500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="../movies/hwacha2012_trailer.html"&gt;</a:t>
            </a:r>
            <a:r>
              <a:rPr lang="ko-KR" altLang="en-US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예고편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&lt;/a&gt; </a:t>
            </a:r>
          </a:p>
          <a:p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&lt;/div&gt;</a:t>
            </a:r>
            <a:endParaRPr lang="ko-KR" altLang="en-US" sz="1500" dirty="0">
              <a:solidFill>
                <a:schemeClr val="tx1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46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0262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en-US" altLang="ko-KR" dirty="0" err="1" smtClean="0"/>
              <a:t>MicroData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735" y="1345828"/>
            <a:ext cx="12715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itemprop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Times New Roman" pitchFamily="18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7088" y="1877420"/>
            <a:ext cx="7688262" cy="187220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&lt;div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itemscope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itemtype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="http://schema.org/Movie"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&lt;h1&gt;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화차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&lt;/h1&gt;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&lt;span&gt;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감독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변영주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(1966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 출생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)&lt;/span&gt; 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&lt;span&gt;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미스터리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&lt;/span&gt;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&lt;a </a:t>
            </a:r>
            <a:r>
              <a:rPr lang="en-US" altLang="ko-KR" sz="15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="../movies/hwacha2012_trailer.html"&gt;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예고편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&lt;/a&gt;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&lt;/div&gt;</a:t>
            </a:r>
            <a:endParaRPr lang="ko-KR" altLang="en-US" sz="15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827088" y="4325692"/>
            <a:ext cx="7688262" cy="187220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&lt;div </a:t>
            </a:r>
            <a:r>
              <a:rPr lang="en-US" altLang="ko-KR" sz="15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itemscope</a:t>
            </a:r>
            <a:r>
              <a:rPr lang="en-US" altLang="ko-KR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itemtype</a:t>
            </a:r>
            <a:r>
              <a:rPr lang="en-US" altLang="ko-KR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="http://schema.org/Movie"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&lt;h1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="name"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화차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&lt;/h1&gt;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&lt;span&gt;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감독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&lt;span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="director"&gt;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변영주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(1966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 출생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)&lt;/span&gt; 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&lt;span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="genre"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미스터리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&lt;/span&gt;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&lt;a </a:t>
            </a:r>
            <a:r>
              <a:rPr lang="en-US" altLang="ko-KR" sz="15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=“../movies/hwacha2012_trailer.html”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="trailer"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예고편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&lt;/a&gt;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&lt;/div&gt;</a:t>
            </a:r>
            <a:endParaRPr lang="ko-KR" altLang="en-US" sz="15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47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214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HTML5 </a:t>
            </a:r>
            <a:r>
              <a:rPr lang="en-US" altLang="ko-KR" dirty="0" err="1" smtClean="0"/>
              <a:t>MicroData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83735" y="1345828"/>
            <a:ext cx="2173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Embedded items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7088" y="1924926"/>
            <a:ext cx="7688262" cy="187220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&lt;div </a:t>
            </a:r>
            <a:r>
              <a:rPr lang="en-US" altLang="ko-KR" sz="15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itemscope</a:t>
            </a:r>
            <a:r>
              <a:rPr lang="en-US" altLang="ko-KR" sz="15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itemtype</a:t>
            </a:r>
            <a:r>
              <a:rPr lang="en-US" altLang="ko-KR" sz="15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="http://schema.org/Movie"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&lt;h1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="name"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화차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&lt;/h1&gt;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&lt;span&gt;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감독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&lt;span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="director"&gt;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변영주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(1966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 출생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)&lt;/span&gt; 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&lt;span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="genre"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미스터리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&lt;/span&gt;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&lt;a </a:t>
            </a:r>
            <a:r>
              <a:rPr lang="en-US" altLang="ko-KR" sz="15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=“../movies/hwacha2012_trailer.html”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="trailer"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예고편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&lt;/a&gt;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&lt;/div&gt;</a:t>
            </a:r>
            <a:endParaRPr lang="ko-KR" altLang="en-US" sz="15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7088" y="4358940"/>
            <a:ext cx="7688262" cy="1872208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&lt;div </a:t>
            </a:r>
            <a:r>
              <a:rPr lang="en-US" altLang="ko-KR" sz="15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itemscope</a:t>
            </a:r>
            <a:r>
              <a:rPr lang="en-US" altLang="ko-KR" sz="15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itemtype</a:t>
            </a:r>
            <a:r>
              <a:rPr lang="en-US" altLang="ko-KR" sz="1500" b="1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="http://schema.org/Movie"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&lt;h1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="name"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화차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&lt;/h1&gt;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&lt;span&gt;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감독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: </a:t>
            </a:r>
            <a:r>
              <a:rPr lang="en-US" altLang="ko-KR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&lt;span </a:t>
            </a:r>
            <a:r>
              <a:rPr lang="en-US" altLang="ko-KR" sz="15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="director“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itemscope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500" b="1" dirty="0" err="1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itemtype</a:t>
            </a:r>
            <a:r>
              <a:rPr lang="en-US" altLang="ko-KR" sz="1500" b="1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</a:rPr>
              <a:t>="http://schema.org/Person"&gt;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변영주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(1966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12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월 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20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일 출생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)&lt;/span&gt; 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&lt;span </a:t>
            </a:r>
            <a:r>
              <a:rPr lang="en-US" altLang="ko-KR" sz="15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="genre"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미스터리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&lt;/span&gt;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  &lt;a </a:t>
            </a:r>
            <a:r>
              <a:rPr lang="en-US" altLang="ko-KR" sz="1500" dirty="0" err="1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href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=“../movies/hwacha2012_trailer.html” </a:t>
            </a:r>
            <a:r>
              <a:rPr lang="en-US" altLang="ko-KR" sz="1500" b="1" dirty="0" err="1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itemprop</a:t>
            </a:r>
            <a:r>
              <a:rPr lang="en-US" altLang="ko-KR" sz="1500" b="1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="trailer"</a:t>
            </a:r>
            <a:r>
              <a:rPr lang="en-US" altLang="ko-KR" sz="1500" dirty="0" smtClean="0">
                <a:solidFill>
                  <a:schemeClr val="tx1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  <a:r>
              <a:rPr lang="ko-KR" altLang="en-US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예고편</a:t>
            </a:r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&lt;/a&gt; </a:t>
            </a:r>
          </a:p>
          <a:p>
            <a:r>
              <a:rPr lang="en-US" altLang="ko-KR" sz="1500" dirty="0" smtClean="0">
                <a:solidFill>
                  <a:prstClr val="black"/>
                </a:solidFill>
                <a:latin typeface="나눔고딕" pitchFamily="50" charset="-127"/>
                <a:ea typeface="나눔고딕" pitchFamily="50" charset="-127"/>
              </a:rPr>
              <a:t>&lt;/div&gt;</a:t>
            </a:r>
            <a:endParaRPr lang="ko-KR" altLang="en-US" sz="1500" dirty="0">
              <a:solidFill>
                <a:prstClr val="black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698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Open Data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 smtClean="0"/>
              <a:t>저작권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특허 등 다양한 조건들에 제약을 받지 않고 누구나 게시하고 모두가 자유롭게 사용할 수 있는 데이터</a:t>
            </a:r>
            <a:endParaRPr lang="ko-KR" altLang="en-US" b="1" dirty="0">
              <a:solidFill>
                <a:srgbClr val="FF66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1026" name="Picture 2" descr="https://farm8.staticflickr.com/7152/6419794587_3e7e60f6a9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6" t="14944" r="25911"/>
          <a:stretch/>
        </p:blipFill>
        <p:spPr bwMode="auto">
          <a:xfrm>
            <a:off x="5621215" y="2266344"/>
            <a:ext cx="1943112" cy="264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7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604250" cy="675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5580112" y="1340768"/>
            <a:ext cx="28803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chemeClr val="accent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Microdata</a:t>
            </a:r>
            <a:r>
              <a:rPr lang="en-US" altLang="ko-KR" sz="3200" b="1" dirty="0" smtClean="0">
                <a:solidFill>
                  <a:schemeClr val="accent2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vocabulary</a:t>
            </a:r>
            <a:endParaRPr lang="ko-KR" altLang="en-US" sz="3200" b="1" dirty="0">
              <a:solidFill>
                <a:schemeClr val="accent2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80112" y="2564904"/>
            <a:ext cx="2880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Microsoft, Google,</a:t>
            </a:r>
          </a:p>
          <a:p>
            <a:r>
              <a:rPr lang="en-US" altLang="ko-KR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Yahoo...</a:t>
            </a:r>
            <a:endParaRPr lang="ko-KR" altLang="en-US" sz="32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855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RDFa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RDF in attributes</a:t>
            </a:r>
          </a:p>
          <a:p>
            <a:r>
              <a:rPr lang="en-US" altLang="ko-KR" dirty="0"/>
              <a:t>XHTML </a:t>
            </a:r>
            <a:r>
              <a:rPr lang="ko-KR" altLang="en-US" dirty="0"/>
              <a:t>웹 문서 안에 </a:t>
            </a:r>
            <a:r>
              <a:rPr lang="en-US" altLang="ko-KR" dirty="0"/>
              <a:t>RDF </a:t>
            </a:r>
            <a:r>
              <a:rPr lang="ko-KR" altLang="en-US" dirty="0"/>
              <a:t>메타데이터를 포함시킬 수 있는 메커니즘</a:t>
            </a:r>
          </a:p>
          <a:p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91866" y="3007534"/>
            <a:ext cx="7272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&lt;div&gt;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&lt;h2&gt;Linked Data&lt;/h2&gt;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&lt;h3&gt;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박진호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&lt;/h3&gt;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&lt;/div&gt;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3255" y="256619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XHTML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91866" y="4735726"/>
            <a:ext cx="77048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marR="0" lvl="0" indent="-1809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&lt;div 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xmlns:dc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="http://purl.org/dc/elements/1.1/"&gt; </a:t>
            </a:r>
          </a:p>
          <a:p>
            <a:pPr marL="180975" lvl="0" indent="-180975" latinLnBrk="0"/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&lt;h2 property="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dc:title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“&gt;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Linked Data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&lt;/h2&gt; </a:t>
            </a:r>
          </a:p>
          <a:p>
            <a:pPr marL="180975" marR="0" lvl="0" indent="-1809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&lt;h3 property="</a:t>
            </a:r>
            <a:r>
              <a:rPr kumimoji="0" lang="en-US" altLang="ko-KR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dc:creator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"&gt;</a:t>
            </a: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박진호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&lt;/h3&gt; </a:t>
            </a:r>
          </a:p>
          <a:p>
            <a:pPr marL="180975" marR="0" lvl="0" indent="-180975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&lt;/div&gt;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3255" y="4231670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RDFa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Times New Roman" pitchFamily="18" charset="0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02743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RDFa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115616" y="1930973"/>
            <a:ext cx="77048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&lt;div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typeof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foaf:Person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"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xmlns:foaf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="http://xmlns.com/foaf/0.1/"&gt; </a:t>
            </a:r>
          </a:p>
          <a:p>
            <a:pPr marL="180975" indent="-180975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 &lt;p property="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foaf:name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"&gt; 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박진호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&lt;/p&gt; </a:t>
            </a:r>
          </a:p>
          <a:p>
            <a:pPr marL="180975" indent="-180975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 &lt;p&gt; Email: &lt;a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rel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foaf:mbox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"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href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=“jino.kor@listinc.kr"&gt; jino.kor@listinc.kr&lt;/a&gt;&lt;/p&gt; </a:t>
            </a:r>
          </a:p>
          <a:p>
            <a:pPr marL="180975" indent="-180975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 &lt;p&gt; Phone: &lt;a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rel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foaf:phone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"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href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="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tel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:+82-2-2632-5133"&gt;+82 2 2632 5132 &lt;/a&gt;&lt;/p&gt; </a:t>
            </a:r>
          </a:p>
          <a:p>
            <a:pPr marL="180975" indent="-180975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&lt;/div&gt;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97005" y="1426917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RDFa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Times New Roman" pitchFamily="18" charset="0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9607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Microformat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dirty="0" err="1"/>
              <a:t>Microformat</a:t>
            </a:r>
            <a:r>
              <a:rPr lang="ko-KR" altLang="en-US" dirty="0"/>
              <a:t>은 기존 </a:t>
            </a:r>
            <a:r>
              <a:rPr lang="en-US" altLang="ko-KR" dirty="0"/>
              <a:t>HTML </a:t>
            </a:r>
            <a:r>
              <a:rPr lang="ko-KR" altLang="en-US" dirty="0"/>
              <a:t>태그의 확장으로 의미적인 정보를 강화함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웹 페이지에 있는 사람</a:t>
            </a:r>
            <a:r>
              <a:rPr lang="en-US" altLang="ko-KR" dirty="0"/>
              <a:t>, </a:t>
            </a:r>
            <a:r>
              <a:rPr lang="ko-KR" altLang="en-US" dirty="0"/>
              <a:t>이벤트</a:t>
            </a:r>
            <a:r>
              <a:rPr lang="en-US" altLang="ko-KR" dirty="0"/>
              <a:t>, </a:t>
            </a:r>
            <a:r>
              <a:rPr lang="ko-KR" altLang="en-US" dirty="0" err="1"/>
              <a:t>블로그</a:t>
            </a:r>
            <a:r>
              <a:rPr lang="ko-KR" altLang="en-US" dirty="0"/>
              <a:t> 포스트</a:t>
            </a:r>
            <a:r>
              <a:rPr lang="en-US" altLang="ko-KR" dirty="0"/>
              <a:t>, </a:t>
            </a:r>
            <a:r>
              <a:rPr lang="ko-KR" altLang="en-US" dirty="0"/>
              <a:t>리뷰와 같은 것들을 표현함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다음의 </a:t>
            </a:r>
            <a:r>
              <a:rPr lang="en-US" altLang="ko-KR" dirty="0"/>
              <a:t>(X)HTML</a:t>
            </a:r>
            <a:r>
              <a:rPr lang="ko-KR" altLang="en-US" dirty="0"/>
              <a:t>의 속성을 사용해서 </a:t>
            </a:r>
            <a:r>
              <a:rPr lang="ko-KR" altLang="en-US" dirty="0" smtClean="0"/>
              <a:t>표현 가능함</a:t>
            </a:r>
            <a:endParaRPr lang="ko-KR" altLang="en-US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class , </a:t>
            </a:r>
            <a:r>
              <a:rPr lang="en-US" altLang="ko-KR" dirty="0" err="1"/>
              <a:t>rel</a:t>
            </a:r>
            <a:r>
              <a:rPr lang="en-US" altLang="ko-KR" dirty="0"/>
              <a:t>, rev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6600"/>
                </a:solidFill>
              </a:rPr>
              <a:t>Humans first, machines second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52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2860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Microformat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4276834"/>
            <a:ext cx="72728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&lt;head profile=“http://www.w3.org/2006/03/</a:t>
            </a:r>
            <a:r>
              <a:rPr lang="en-US" altLang="ko-KR" sz="1400" dirty="0" smtClean="0">
                <a:solidFill>
                  <a:srgbClr val="FF0000"/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hcard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”&gt;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&lt;div class=“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vcard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”&gt;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&lt;div class=“fn”&gt;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박진호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&lt;/div&gt;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&lt;div class=“org”&gt;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국립중앙도서관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&lt;/div&gt;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&lt;div class=“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tel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”&gt;02-590-0792&lt;/div&gt;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&lt;a class=“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url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”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href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“https://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www.facebook.com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/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jino.kor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”&gt;https://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www.facebook.com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/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jino.kor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/a&gt;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&lt;/div&gt;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5616" y="1927346"/>
            <a:ext cx="727280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&lt;div&gt;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&lt;div&gt;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박진호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&lt;/div&gt;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&lt;div&gt;</a:t>
            </a:r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국립중앙도서관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&lt;/div&gt;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&lt;div&gt;02-590-0792&lt;/div&gt;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    &lt;a </a:t>
            </a:r>
            <a:r>
              <a:rPr lang="en-US" altLang="ko-KR" sz="1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href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=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“https://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www.facebook.com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/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jino.kor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”&gt;https://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www.facebook.com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/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jino.kor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</a:t>
            </a:r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/a&gt;</a:t>
            </a:r>
          </a:p>
          <a:p>
            <a:pPr marL="180975" indent="-180975"/>
            <a:r>
              <a: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&lt;/div&gt;</a:t>
            </a:r>
            <a:endParaRPr lang="ko-KR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97005" y="1486006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HTML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7005" y="3844786"/>
            <a:ext cx="2573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Microformats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  <a:cs typeface="Times New Roman" pitchFamily="18" charset="0"/>
              </a:rPr>
              <a:t>(XHTML)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53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9354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8" y="27384"/>
            <a:ext cx="915892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34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Netflix OData Catalog API Example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내용 개체 틀 2"/>
          <p:cNvSpPr>
            <a:spLocks noGrp="1"/>
          </p:cNvSpPr>
          <p:nvPr>
            <p:ph idx="4294967295"/>
          </p:nvPr>
        </p:nvSpPr>
        <p:spPr>
          <a:xfrm>
            <a:off x="687473" y="1268413"/>
            <a:ext cx="7708382" cy="5040312"/>
          </a:xfrm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en-US" altLang="ko-KR" sz="1600" dirty="0">
                <a:latin typeface="나눔고딕" pitchFamily="50" charset="-127"/>
                <a:ea typeface="나눔고딕" pitchFamily="50" charset="-127"/>
                <a:hlinkClick r:id="rId2"/>
              </a:rPr>
              <a:t>http://odata.netflix.com/Catalog/</a:t>
            </a:r>
            <a:r>
              <a:rPr lang="en-US" altLang="ko-KR" sz="1600" dirty="0">
                <a:latin typeface="나눔고딕" pitchFamily="50" charset="-127"/>
                <a:ea typeface="나눔고딕" pitchFamily="50" charset="-127"/>
              </a:rPr>
              <a:t> </a:t>
            </a:r>
            <a:endParaRPr lang="en-US" sz="1600" dirty="0">
              <a:latin typeface="나눔고딕" pitchFamily="50" charset="-127"/>
              <a:ea typeface="나눔고딕" pitchFamily="50" charset="-127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b="1" dirty="0">
                <a:latin typeface="나눔고딕" pitchFamily="50" charset="-127"/>
                <a:ea typeface="나눔고딕" pitchFamily="50" charset="-127"/>
              </a:rPr>
              <a:t>Collections:</a:t>
            </a:r>
            <a:r>
              <a:rPr lang="en-US" sz="1600" dirty="0">
                <a:latin typeface="나눔고딕" pitchFamily="50" charset="-127"/>
                <a:ea typeface="나눔고딕" pitchFamily="50" charset="-127"/>
              </a:rPr>
              <a:t> Titles, </a:t>
            </a:r>
            <a:r>
              <a:rPr lang="en-US" sz="1600" dirty="0" err="1">
                <a:latin typeface="나눔고딕" pitchFamily="50" charset="-127"/>
                <a:ea typeface="나눔고딕" pitchFamily="50" charset="-127"/>
              </a:rPr>
              <a:t>TitleAwards</a:t>
            </a:r>
            <a:r>
              <a:rPr lang="en-US" sz="1600" dirty="0">
                <a:latin typeface="나눔고딕" pitchFamily="50" charset="-127"/>
                <a:ea typeface="나눔고딕" pitchFamily="50" charset="-127"/>
              </a:rPr>
              <a:t>, People, Genres, Languages, …</a:t>
            </a:r>
          </a:p>
          <a:p>
            <a:pPr marL="0" indent="0">
              <a:spcBef>
                <a:spcPts val="200"/>
              </a:spcBef>
              <a:buNone/>
            </a:pPr>
            <a:endParaRPr lang="en-US" sz="1600" dirty="0">
              <a:latin typeface="나눔고딕" pitchFamily="50" charset="-127"/>
              <a:ea typeface="나눔고딕" pitchFamily="50" charset="-127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b="1" dirty="0">
                <a:latin typeface="나눔고딕" pitchFamily="50" charset="-127"/>
                <a:ea typeface="나눔고딕" pitchFamily="50" charset="-127"/>
              </a:rPr>
              <a:t>The Metadata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나눔고딕" pitchFamily="50" charset="-127"/>
                <a:ea typeface="나눔고딕" pitchFamily="50" charset="-127"/>
              </a:rPr>
              <a:t>…/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$metadata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b="1" dirty="0">
                <a:latin typeface="나눔고딕" pitchFamily="50" charset="-127"/>
                <a:ea typeface="나눔고딕" pitchFamily="50" charset="-127"/>
              </a:rPr>
              <a:t>Genres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나눔고딕" pitchFamily="50" charset="-127"/>
                <a:ea typeface="나눔고딕" pitchFamily="50" charset="-127"/>
              </a:rPr>
              <a:t>…/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Genres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b="1" dirty="0">
                <a:latin typeface="나눔고딕" pitchFamily="50" charset="-127"/>
                <a:ea typeface="나눔고딕" pitchFamily="50" charset="-127"/>
              </a:rPr>
              <a:t>Count of horror movies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나눔고딕" pitchFamily="50" charset="-127"/>
                <a:ea typeface="나눔고딕" pitchFamily="50" charset="-127"/>
              </a:rPr>
              <a:t>…/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Genres(</a:t>
            </a:r>
            <a:r>
              <a:rPr lang="en-US" altLang="ko-KR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Horror Movies</a:t>
            </a:r>
            <a:r>
              <a:rPr lang="en-US" altLang="ko-KR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)/Titles/$count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b="1" dirty="0">
                <a:latin typeface="나눔고딕" pitchFamily="50" charset="-127"/>
                <a:ea typeface="나눔고딕" pitchFamily="50" charset="-127"/>
              </a:rPr>
              <a:t>Korean movies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나눔고딕" pitchFamily="50" charset="-127"/>
                <a:ea typeface="나눔고딕" pitchFamily="50" charset="-127"/>
              </a:rPr>
              <a:t>…/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Languages(</a:t>
            </a:r>
            <a:r>
              <a:rPr lang="en-US" altLang="ko-KR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Korean</a:t>
            </a:r>
            <a:r>
              <a:rPr lang="en-US" altLang="ko-KR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)/Titles?$filter=Type </a:t>
            </a:r>
            <a:r>
              <a:rPr lang="en-US" sz="1600" dirty="0" err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eq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Movie</a:t>
            </a:r>
            <a:r>
              <a:rPr lang="en-US" altLang="ko-KR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endParaRPr lang="en-US" sz="1600" dirty="0">
              <a:solidFill>
                <a:srgbClr val="C00000"/>
              </a:solidFill>
              <a:latin typeface="나눔고딕" pitchFamily="50" charset="-127"/>
              <a:ea typeface="나눔고딕" pitchFamily="50" charset="-127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en-US" sz="1600" b="1" dirty="0">
                <a:latin typeface="나눔고딕" pitchFamily="50" charset="-127"/>
                <a:ea typeface="나눔고딕" pitchFamily="50" charset="-127"/>
              </a:rPr>
              <a:t>Horror movies from the '70s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dirty="0">
                <a:latin typeface="나눔고딕" pitchFamily="50" charset="-127"/>
                <a:ea typeface="나눔고딕" pitchFamily="50" charset="-127"/>
              </a:rPr>
              <a:t>…/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Genres(</a:t>
            </a:r>
            <a:r>
              <a:rPr lang="en-US" altLang="ko-KR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Horror Movies</a:t>
            </a:r>
            <a:r>
              <a:rPr lang="en-US" altLang="ko-KR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)/Titles?$filter=</a:t>
            </a:r>
            <a:r>
              <a:rPr lang="en-US" sz="1600" dirty="0" err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ReleaseYear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le 1979 and </a:t>
            </a:r>
            <a:r>
              <a:rPr lang="en-US" sz="1600" dirty="0" err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ReleaseYear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sz="1600" dirty="0" err="1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ge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 1970 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en-US" sz="1600" b="1" dirty="0">
                <a:latin typeface="나눔고딕" pitchFamily="50" charset="-127"/>
                <a:ea typeface="나눔고딕" pitchFamily="50" charset="-127"/>
              </a:rPr>
              <a:t>In JSON format: </a:t>
            </a:r>
            <a:r>
              <a:rPr lang="en-US" sz="1600" dirty="0">
                <a:latin typeface="나눔고딕" pitchFamily="50" charset="-127"/>
                <a:ea typeface="나눔고딕" pitchFamily="50" charset="-127"/>
              </a:rPr>
              <a:t>…</a:t>
            </a:r>
            <a:r>
              <a:rPr lang="en-US" sz="16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&amp;</a:t>
            </a:r>
            <a:r>
              <a:rPr lang="en-US" sz="1600" spc="100" dirty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$</a:t>
            </a:r>
            <a:r>
              <a:rPr lang="en-US" sz="1600" spc="100" dirty="0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format=</a:t>
            </a:r>
            <a:r>
              <a:rPr lang="en-US" sz="1600" spc="100" dirty="0" err="1" smtClean="0">
                <a:solidFill>
                  <a:srgbClr val="C00000"/>
                </a:solidFill>
                <a:latin typeface="나눔고딕" pitchFamily="50" charset="-127"/>
                <a:ea typeface="나눔고딕" pitchFamily="50" charset="-127"/>
              </a:rPr>
              <a:t>json</a:t>
            </a:r>
            <a:endParaRPr lang="en-US" sz="1600" dirty="0"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76727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5" y="2605644"/>
            <a:ext cx="1219200" cy="1219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8623" y="2706355"/>
            <a:ext cx="60267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복잡한 게 아닙니다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 </a:t>
            </a:r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기계가 이해할 수 있다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(No)</a:t>
            </a:r>
          </a:p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사람과 기계가 같이 이해할 수 있는 공유의 장</a:t>
            </a:r>
            <a:r>
              <a:rPr lang="en-US" altLang="ko-KR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!</a:t>
            </a:r>
          </a:p>
          <a:p>
            <a:r>
              <a:rPr lang="ko-KR" altLang="en-US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기계가 이해할 수 있다는 것은 사실</a:t>
            </a:r>
          </a:p>
          <a:p>
            <a:endParaRPr lang="ko-KR" altLang="en-US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좀 더 엄격하고</a:t>
            </a:r>
            <a:r>
              <a:rPr lang="en-US" altLang="ko-KR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</a:p>
          <a:p>
            <a:r>
              <a:rPr lang="ko-KR" altLang="en-US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정확하고</a:t>
            </a:r>
            <a:r>
              <a:rPr lang="en-US" altLang="ko-KR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</a:p>
          <a:p>
            <a:r>
              <a:rPr lang="ko-KR" altLang="en-US" dirty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명확한 규칙과 </a:t>
            </a:r>
            <a:r>
              <a:rPr lang="ko-KR" altLang="en-US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정의를 공유하는 것</a:t>
            </a:r>
            <a:r>
              <a:rPr lang="en-US" altLang="ko-KR" dirty="0" smtClean="0">
                <a:solidFill>
                  <a:srgbClr val="FF0000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56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25168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325" y="2605644"/>
            <a:ext cx="1219200" cy="12192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88623" y="2706355"/>
            <a:ext cx="60267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중요한 것은</a:t>
            </a:r>
            <a:r>
              <a:rPr lang="en-US" altLang="ko-KR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</a:p>
          <a:p>
            <a:endParaRPr lang="en-US" altLang="ko-KR" dirty="0" smtClean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r>
              <a:rPr lang="en-US" altLang="ko-KR" dirty="0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RDF, </a:t>
            </a:r>
            <a:r>
              <a:rPr lang="en-US" altLang="ko-KR" dirty="0" err="1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RDFa</a:t>
            </a:r>
            <a:r>
              <a:rPr lang="en-US" altLang="ko-KR" dirty="0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  <a:r>
              <a:rPr lang="en-US" altLang="ko-KR" dirty="0" err="1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Microformat</a:t>
            </a:r>
            <a:r>
              <a:rPr lang="en-US" altLang="ko-KR" dirty="0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 </a:t>
            </a:r>
          </a:p>
          <a:p>
            <a:r>
              <a:rPr lang="en-US" altLang="ko-KR" dirty="0" err="1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Microdata</a:t>
            </a:r>
            <a:r>
              <a:rPr lang="en-US" altLang="ko-KR" dirty="0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,</a:t>
            </a:r>
          </a:p>
          <a:p>
            <a:r>
              <a:rPr lang="en-US" altLang="ko-KR" dirty="0" err="1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Odata</a:t>
            </a:r>
            <a:r>
              <a:rPr lang="ko-KR" altLang="en-US" dirty="0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를 공부해라</a:t>
            </a:r>
            <a:r>
              <a:rPr lang="en-US" altLang="ko-KR" dirty="0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? </a:t>
            </a:r>
            <a:r>
              <a:rPr lang="ko-KR" altLang="en-US" dirty="0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배워라</a:t>
            </a:r>
            <a:r>
              <a:rPr lang="en-US" altLang="ko-KR" dirty="0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? </a:t>
            </a:r>
            <a:r>
              <a:rPr lang="ko-KR" altLang="en-US" dirty="0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써라</a:t>
            </a:r>
            <a:r>
              <a:rPr lang="en-US" altLang="ko-KR" dirty="0">
                <a:solidFill>
                  <a:srgbClr val="ED7D31"/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?</a:t>
            </a:r>
          </a:p>
          <a:p>
            <a:endParaRPr lang="ko-KR" altLang="en-US" dirty="0">
              <a:solidFill>
                <a:srgbClr val="FF0000"/>
              </a:solidFill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57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7385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716016" y="2537609"/>
            <a:ext cx="33123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Standard</a:t>
            </a:r>
          </a:p>
          <a:p>
            <a:r>
              <a:rPr lang="en-US" altLang="ko-KR" sz="400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Data</a:t>
            </a:r>
            <a:endParaRPr lang="ko-KR" altLang="en-US" sz="4000" dirty="0">
              <a:solidFill>
                <a:srgbClr val="EB377F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1104" y="2435603"/>
            <a:ext cx="37000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rgbClr val="91C700"/>
                </a:solidFill>
                <a:latin typeface="나눔명조"/>
                <a:ea typeface="나눔명조"/>
                <a:cs typeface="나눔명조"/>
              </a:rPr>
              <a:t>OPEN</a:t>
            </a:r>
            <a:endParaRPr lang="ko-KR" altLang="en-US" sz="9600" dirty="0">
              <a:solidFill>
                <a:srgbClr val="91C7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484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Linked Data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dirty="0"/>
              <a:t>Linked Data</a:t>
            </a:r>
            <a:r>
              <a:rPr lang="ko-KR" altLang="en-US" dirty="0"/>
              <a:t>는 데이터를 개방하는 방식 중 이미 거대한 정보생태계를 갖추고 있는 웹</a:t>
            </a:r>
            <a:r>
              <a:rPr lang="en-US" altLang="ko-KR" dirty="0"/>
              <a:t>(web)</a:t>
            </a:r>
            <a:r>
              <a:rPr lang="ko-KR" altLang="en-US" dirty="0"/>
              <a:t>을 플랫폼으로 기계</a:t>
            </a:r>
            <a:r>
              <a:rPr lang="en-US" altLang="ko-KR" dirty="0"/>
              <a:t>(machine)</a:t>
            </a:r>
            <a:r>
              <a:rPr lang="ko-KR" altLang="en-US" dirty="0"/>
              <a:t>가 자동적으로 처리할 수 있는 데이터 </a:t>
            </a:r>
            <a:r>
              <a:rPr lang="ko-KR" altLang="en-US" dirty="0" smtClean="0"/>
              <a:t>형식임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 smtClean="0"/>
              <a:t>이전에도 </a:t>
            </a:r>
            <a:r>
              <a:rPr lang="ko-KR" altLang="en-US" dirty="0"/>
              <a:t>데이터</a:t>
            </a:r>
            <a:r>
              <a:rPr lang="en-US" altLang="ko-KR" dirty="0"/>
              <a:t>, </a:t>
            </a:r>
            <a:r>
              <a:rPr lang="ko-KR" altLang="en-US" dirty="0"/>
              <a:t>정보를 개방하는 방식은 존재해 왔음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활용을 위한 엑셀 등 파일형식과 기계적인 연계 처리를 위한 </a:t>
            </a:r>
            <a:r>
              <a:rPr lang="en-US" altLang="ko-KR" dirty="0"/>
              <a:t>Open API</a:t>
            </a:r>
            <a:r>
              <a:rPr lang="en-US" altLang="ko-KR" dirty="0" smtClean="0"/>
              <a:t>).</a:t>
            </a:r>
            <a:endParaRPr lang="en-US" altLang="ko-KR" dirty="0"/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en-US" dirty="0" smtClean="0"/>
              <a:t>그러나 </a:t>
            </a:r>
            <a:r>
              <a:rPr lang="ko-KR" altLang="en-US" dirty="0"/>
              <a:t>이전의 방식은 창조적 성과물 창출을 위한 가공</a:t>
            </a:r>
            <a:r>
              <a:rPr lang="en-US" altLang="ko-KR" dirty="0"/>
              <a:t>, </a:t>
            </a:r>
            <a:r>
              <a:rPr lang="ko-KR" altLang="en-US" dirty="0"/>
              <a:t>정제 등 부가적인 노력</a:t>
            </a:r>
            <a:r>
              <a:rPr lang="en-US" altLang="ko-KR" dirty="0"/>
              <a:t>(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예산 등</a:t>
            </a:r>
            <a:r>
              <a:rPr lang="en-US" altLang="ko-KR" dirty="0"/>
              <a:t>)</a:t>
            </a:r>
            <a:r>
              <a:rPr lang="ko-KR" altLang="en-US" dirty="0"/>
              <a:t>이 필요했으며</a:t>
            </a:r>
            <a:r>
              <a:rPr lang="en-US" altLang="ko-KR" dirty="0"/>
              <a:t>, </a:t>
            </a:r>
            <a:r>
              <a:rPr lang="ko-KR" altLang="en-US" dirty="0"/>
              <a:t>저작권 등 활용에 있어서 장애요소가 지속적으로 존재해 </a:t>
            </a:r>
            <a:r>
              <a:rPr lang="ko-KR" altLang="en-US" dirty="0" smtClean="0"/>
              <a:t>왔음</a:t>
            </a:r>
            <a:r>
              <a:rPr lang="en-US" altLang="ko-KR" dirty="0" smtClean="0"/>
              <a:t>.</a:t>
            </a:r>
            <a:endParaRPr lang="ko-KR" altLang="en-US" dirty="0"/>
          </a:p>
          <a:p>
            <a:pPr lvl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dirty="0" smtClean="0"/>
              <a:t>Linked </a:t>
            </a:r>
            <a:r>
              <a:rPr lang="en-US" altLang="ko-KR" dirty="0"/>
              <a:t>Open Data</a:t>
            </a:r>
            <a:r>
              <a:rPr lang="ko-KR" altLang="en-US" dirty="0"/>
              <a:t>는 이미 거대한 정보생태계를 갖추고 웹</a:t>
            </a:r>
            <a:r>
              <a:rPr lang="en-US" altLang="ko-KR" dirty="0"/>
              <a:t>(web)</a:t>
            </a:r>
            <a:r>
              <a:rPr lang="ko-KR" altLang="en-US" dirty="0"/>
              <a:t>에 공통된 데이터 이해와 교환방식</a:t>
            </a:r>
            <a:r>
              <a:rPr lang="en-US" altLang="ko-KR" dirty="0"/>
              <a:t>(linked data </a:t>
            </a:r>
            <a:r>
              <a:rPr lang="ko-KR" altLang="en-US" dirty="0"/>
              <a:t>원칙과 표준 용어집 활용</a:t>
            </a:r>
            <a:r>
              <a:rPr lang="en-US" altLang="ko-KR" dirty="0"/>
              <a:t>)</a:t>
            </a:r>
            <a:r>
              <a:rPr lang="ko-KR" altLang="en-US" dirty="0"/>
              <a:t>을 준수하는 개방형 데이터를 구축하는 것으로 다양한 창조적 아이디어 구현과 데이터를 기반으로 하는 새로운 서비스 실현이 가능한 </a:t>
            </a:r>
            <a:r>
              <a:rPr lang="ko-KR" altLang="en-US" b="1" dirty="0" smtClean="0">
                <a:solidFill>
                  <a:srgbClr val="ED253D"/>
                </a:solidFill>
              </a:rPr>
              <a:t>가장 적극적인 </a:t>
            </a:r>
            <a:r>
              <a:rPr lang="ko-KR" altLang="en-US" b="1" dirty="0">
                <a:solidFill>
                  <a:srgbClr val="ED253D"/>
                </a:solidFill>
              </a:rPr>
              <a:t>형태의 개방형 </a:t>
            </a:r>
            <a:r>
              <a:rPr lang="ko-KR" altLang="en-US" b="1" dirty="0" smtClean="0">
                <a:solidFill>
                  <a:srgbClr val="ED253D"/>
                </a:solidFill>
              </a:rPr>
              <a:t>데이터임</a:t>
            </a:r>
            <a:r>
              <a:rPr lang="en-US" altLang="ko-KR" b="1" dirty="0" smtClean="0">
                <a:solidFill>
                  <a:srgbClr val="ED253D"/>
                </a:solidFill>
              </a:rPr>
              <a:t>.</a:t>
            </a:r>
            <a:endParaRPr lang="ko-KR" altLang="en-US" b="1" dirty="0">
              <a:solidFill>
                <a:srgbClr val="ED253D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2091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278089" y="2435603"/>
            <a:ext cx="236154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EB377F"/>
                </a:solidFill>
                <a:latin typeface="나눔명조"/>
                <a:ea typeface="나눔명조"/>
                <a:cs typeface="나눔명조"/>
              </a:rPr>
              <a:t>Data</a:t>
            </a:r>
            <a:endParaRPr lang="ko-KR" altLang="en-US" sz="8000" dirty="0">
              <a:solidFill>
                <a:srgbClr val="EB377F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708400" y="2435603"/>
            <a:ext cx="405591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rgbClr val="91C700"/>
                </a:solidFill>
                <a:latin typeface="나눔명조"/>
                <a:ea typeface="나눔명조"/>
                <a:cs typeface="나눔명조"/>
              </a:rPr>
              <a:t>Platform</a:t>
            </a:r>
            <a:endParaRPr lang="ko-KR" altLang="en-US" sz="8000" dirty="0">
              <a:solidFill>
                <a:srgbClr val="91C700"/>
              </a:solidFill>
              <a:latin typeface="나눔명조"/>
              <a:ea typeface="나눔명조"/>
              <a:cs typeface="나눔명조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854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755576" y="2435603"/>
            <a:ext cx="36567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>
                <a:solidFill>
                  <a:srgbClr val="91C700"/>
                </a:solidFill>
                <a:latin typeface="나눔고딕" pitchFamily="50" charset="-127"/>
                <a:ea typeface="나눔고딕" pitchFamily="50" charset="-127"/>
              </a:rPr>
              <a:t>개념화</a:t>
            </a:r>
            <a:endParaRPr lang="ko-KR" altLang="en-US" sz="9600" dirty="0">
              <a:solidFill>
                <a:srgbClr val="91C70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16016" y="2537609"/>
            <a:ext cx="331236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dirty="0" smtClean="0">
                <a:solidFill>
                  <a:srgbClr val="EB377F"/>
                </a:solidFill>
                <a:latin typeface="나눔고딕" pitchFamily="50" charset="-127"/>
                <a:ea typeface="나눔고딕" pitchFamily="50" charset="-127"/>
              </a:rPr>
              <a:t>Metadata</a:t>
            </a:r>
          </a:p>
          <a:p>
            <a:r>
              <a:rPr lang="en-US" altLang="ko-KR" sz="4000" dirty="0" smtClean="0">
                <a:solidFill>
                  <a:srgbClr val="EB377F"/>
                </a:solidFill>
                <a:latin typeface="나눔고딕" pitchFamily="50" charset="-127"/>
                <a:ea typeface="나눔고딕" pitchFamily="50" charset="-127"/>
              </a:rPr>
              <a:t>Vocabulary</a:t>
            </a:r>
          </a:p>
          <a:p>
            <a:r>
              <a:rPr lang="en-US" altLang="ko-KR" sz="4000" dirty="0" smtClean="0">
                <a:solidFill>
                  <a:srgbClr val="EB377F"/>
                </a:solidFill>
                <a:latin typeface="나눔고딕" pitchFamily="50" charset="-127"/>
                <a:ea typeface="나눔고딕" pitchFamily="50" charset="-127"/>
              </a:rPr>
              <a:t>…</a:t>
            </a:r>
            <a:endParaRPr lang="ko-KR" altLang="en-US" sz="4000" dirty="0">
              <a:solidFill>
                <a:srgbClr val="EB377F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60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532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solidFill>
                  <a:srgbClr val="91C700"/>
                </a:solidFill>
              </a:rPr>
              <a:t>의미있는 데이터 플랫폼</a:t>
            </a:r>
            <a:r>
              <a:rPr lang="ko-KR" altLang="ko-KR" b="1" dirty="0" smtClean="0">
                <a:solidFill>
                  <a:srgbClr val="91C700"/>
                </a:solidFill>
              </a:rPr>
              <a:t>(</a:t>
            </a:r>
            <a:r>
              <a:rPr lang="ko-KR" altLang="en-US" b="1" dirty="0" smtClean="0">
                <a:solidFill>
                  <a:srgbClr val="91C700"/>
                </a:solidFill>
              </a:rPr>
              <a:t>이용자 입장</a:t>
            </a:r>
            <a:r>
              <a:rPr lang="en-US" altLang="ko-KR" b="1" dirty="0" smtClean="0">
                <a:solidFill>
                  <a:srgbClr val="91C700"/>
                </a:solidFill>
              </a:rPr>
              <a:t>)</a:t>
            </a:r>
            <a:endParaRPr lang="en-US" b="1" dirty="0">
              <a:solidFill>
                <a:srgbClr val="91C7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en-US" spc="-150" dirty="0" smtClean="0"/>
              <a:t>어떤 객체</a:t>
            </a:r>
            <a:r>
              <a:rPr lang="en-US" altLang="ko-KR" spc="-150" dirty="0" smtClean="0"/>
              <a:t>, </a:t>
            </a:r>
            <a:r>
              <a:rPr lang="ko-KR" altLang="en-US" spc="-150" dirty="0" smtClean="0"/>
              <a:t>개념을 가지고 있는 지 알 수 있는가</a:t>
            </a:r>
            <a:r>
              <a:rPr lang="en-US" altLang="ko-KR" spc="-150" dirty="0" smtClean="0"/>
              <a:t>?</a:t>
            </a:r>
          </a:p>
          <a:p>
            <a:pPr>
              <a:lnSpc>
                <a:spcPct val="130000"/>
              </a:lnSpc>
            </a:pPr>
            <a:r>
              <a:rPr lang="ko-KR" altLang="en-US" spc="-150" dirty="0" smtClean="0"/>
              <a:t>그 객체</a:t>
            </a:r>
            <a:r>
              <a:rPr lang="en-US" altLang="ko-KR" spc="-150" dirty="0" smtClean="0"/>
              <a:t>, </a:t>
            </a:r>
            <a:r>
              <a:rPr lang="ko-KR" altLang="en-US" spc="-150" dirty="0" smtClean="0"/>
              <a:t>개념을 어떤 속성으로 관리하고 개방하고 있는지 알 수 </a:t>
            </a:r>
            <a:br>
              <a:rPr lang="ko-KR" altLang="en-US" spc="-150" dirty="0" smtClean="0"/>
            </a:br>
            <a:r>
              <a:rPr lang="ko-KR" altLang="en-US" spc="-150" dirty="0" smtClean="0"/>
              <a:t>있는가</a:t>
            </a:r>
            <a:r>
              <a:rPr lang="en-US" altLang="ko-KR" spc="-150" dirty="0" smtClean="0"/>
              <a:t>?</a:t>
            </a:r>
          </a:p>
          <a:p>
            <a:pPr lvl="1">
              <a:lnSpc>
                <a:spcPct val="130000"/>
              </a:lnSpc>
            </a:pPr>
            <a:r>
              <a:rPr lang="ko-KR" altLang="en-US" spc="-150" dirty="0" smtClean="0">
                <a:solidFill>
                  <a:srgbClr val="EB377F"/>
                </a:solidFill>
              </a:rPr>
              <a:t>개방하고 있는 정보가 정말 가지고 있는 모든 것인가</a:t>
            </a:r>
            <a:r>
              <a:rPr lang="en-US" altLang="ko-KR" spc="-150" dirty="0" smtClean="0">
                <a:solidFill>
                  <a:srgbClr val="EB377F"/>
                </a:solidFill>
              </a:rPr>
              <a:t>?</a:t>
            </a:r>
          </a:p>
          <a:p>
            <a:pPr>
              <a:lnSpc>
                <a:spcPct val="130000"/>
              </a:lnSpc>
            </a:pPr>
            <a:r>
              <a:rPr lang="ko-KR" altLang="en-US" spc="-150" dirty="0" smtClean="0"/>
              <a:t>범용적인</a:t>
            </a:r>
            <a:r>
              <a:rPr lang="en-US" altLang="ko-KR" spc="-150" dirty="0" smtClean="0"/>
              <a:t>, </a:t>
            </a:r>
            <a:r>
              <a:rPr lang="ko-KR" altLang="en-US" spc="-150" dirty="0" smtClean="0"/>
              <a:t>혹은 내가 놀고 있는 플랫폼에서 활용 가능한가</a:t>
            </a:r>
            <a:r>
              <a:rPr lang="en-US" altLang="ko-KR" spc="-150" dirty="0" smtClean="0"/>
              <a:t>?(</a:t>
            </a:r>
            <a:r>
              <a:rPr lang="ko-KR" altLang="en-US" spc="-150" dirty="0" smtClean="0"/>
              <a:t>표준</a:t>
            </a:r>
            <a:r>
              <a:rPr lang="en-US" altLang="ko-KR" spc="-150" dirty="0" smtClean="0"/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spc="-150" dirty="0" smtClean="0"/>
              <a:t>나도 </a:t>
            </a:r>
            <a:r>
              <a:rPr lang="en-US" altLang="ko-KR" spc="-150" dirty="0" smtClean="0"/>
              <a:t>(</a:t>
            </a:r>
            <a:r>
              <a:rPr lang="ko-KR" altLang="en-US" spc="-150" dirty="0" smtClean="0"/>
              <a:t>개발능력이 없는</a:t>
            </a:r>
            <a:r>
              <a:rPr lang="en-US" altLang="ko-KR" spc="-150" dirty="0" smtClean="0"/>
              <a:t>) </a:t>
            </a:r>
            <a:r>
              <a:rPr lang="ko-KR" altLang="en-US" spc="-150" dirty="0" smtClean="0"/>
              <a:t>활용할 수 있는 플랫폼인가</a:t>
            </a:r>
            <a:r>
              <a:rPr lang="en-US" altLang="ko-KR" spc="-150" dirty="0" smtClean="0"/>
              <a:t>?</a:t>
            </a:r>
          </a:p>
          <a:p>
            <a:pPr lvl="1">
              <a:lnSpc>
                <a:spcPct val="130000"/>
              </a:lnSpc>
            </a:pPr>
            <a:r>
              <a:rPr lang="ko-KR" altLang="en-US" spc="-150" dirty="0" smtClean="0">
                <a:solidFill>
                  <a:srgbClr val="EB377F"/>
                </a:solidFill>
              </a:rPr>
              <a:t>나에게 어떤 노력을 기울이고 있는가</a:t>
            </a:r>
            <a:r>
              <a:rPr lang="en-US" altLang="ko-KR" spc="-150" dirty="0" smtClean="0">
                <a:solidFill>
                  <a:srgbClr val="EB377F"/>
                </a:solidFill>
              </a:rPr>
              <a:t>?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61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14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91C700"/>
                </a:solidFill>
              </a:rPr>
              <a:t>LOD</a:t>
            </a:r>
            <a:r>
              <a:rPr lang="ko-KR" altLang="en-US" b="1" dirty="0" smtClean="0">
                <a:solidFill>
                  <a:srgbClr val="91C700"/>
                </a:solidFill>
              </a:rPr>
              <a:t> 구축 원칙</a:t>
            </a:r>
            <a:endParaRPr lang="en-US" b="1" dirty="0">
              <a:solidFill>
                <a:srgbClr val="91C7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en-US" altLang="ko-KR" spc="-150" dirty="0" smtClean="0"/>
              <a:t>Open</a:t>
            </a:r>
            <a:r>
              <a:rPr lang="ko-KR" altLang="en-US" spc="-150" dirty="0" smtClean="0"/>
              <a:t>이 먼저</a:t>
            </a:r>
          </a:p>
          <a:p>
            <a:pPr lvl="1">
              <a:lnSpc>
                <a:spcPct val="130000"/>
              </a:lnSpc>
            </a:pPr>
            <a:r>
              <a:rPr lang="ko-KR" altLang="en-US" spc="-150" dirty="0" smtClean="0"/>
              <a:t>국립도서관의 데이터는 기본적으로 누구나 자유롭게 활용할 수 있는 </a:t>
            </a:r>
            <a:br>
              <a:rPr lang="ko-KR" altLang="en-US" spc="-150" dirty="0" smtClean="0"/>
            </a:br>
            <a:r>
              <a:rPr lang="ko-KR" altLang="en-US" spc="-150" dirty="0" smtClean="0">
                <a:solidFill>
                  <a:srgbClr val="EB377F"/>
                </a:solidFill>
              </a:rPr>
              <a:t>공공데이터</a:t>
            </a:r>
            <a:r>
              <a:rPr lang="en-US" altLang="ko-KR" spc="-150" dirty="0" smtClean="0">
                <a:solidFill>
                  <a:srgbClr val="EB377F"/>
                </a:solidFill>
              </a:rPr>
              <a:t>(Public Data)</a:t>
            </a:r>
          </a:p>
          <a:p>
            <a:pPr lvl="1">
              <a:lnSpc>
                <a:spcPct val="130000"/>
              </a:lnSpc>
            </a:pPr>
            <a:r>
              <a:rPr lang="ko-KR" altLang="en-US" spc="-150" dirty="0" smtClean="0">
                <a:solidFill>
                  <a:srgbClr val="EB377F"/>
                </a:solidFill>
              </a:rPr>
              <a:t>어떤 형태</a:t>
            </a:r>
            <a:r>
              <a:rPr lang="en-US" altLang="ko-KR" spc="-150" dirty="0" smtClean="0">
                <a:solidFill>
                  <a:srgbClr val="EB377F"/>
                </a:solidFill>
              </a:rPr>
              <a:t>, </a:t>
            </a:r>
            <a:r>
              <a:rPr lang="ko-KR" altLang="en-US" spc="-150" dirty="0" smtClean="0">
                <a:solidFill>
                  <a:srgbClr val="EB377F"/>
                </a:solidFill>
              </a:rPr>
              <a:t>방식으로든 </a:t>
            </a:r>
            <a:r>
              <a:rPr lang="en-US" altLang="ko-KR" spc="-150" dirty="0" smtClean="0">
                <a:solidFill>
                  <a:srgbClr val="EB377F"/>
                </a:solidFill>
              </a:rPr>
              <a:t>Open</a:t>
            </a:r>
          </a:p>
          <a:p>
            <a:pPr>
              <a:lnSpc>
                <a:spcPct val="130000"/>
              </a:lnSpc>
            </a:pPr>
            <a:r>
              <a:rPr lang="en-US" altLang="ko-KR" spc="-150" dirty="0" smtClean="0"/>
              <a:t>Open</a:t>
            </a:r>
            <a:r>
              <a:rPr lang="ko-KR" altLang="en-US" spc="-150" dirty="0" smtClean="0"/>
              <a:t>하되 되도록이면 개방형 표준을 활용</a:t>
            </a:r>
          </a:p>
          <a:p>
            <a:pPr lvl="1">
              <a:lnSpc>
                <a:spcPct val="130000"/>
              </a:lnSpc>
            </a:pPr>
            <a:r>
              <a:rPr lang="en-US" altLang="ko-KR" spc="-150" dirty="0" smtClean="0">
                <a:solidFill>
                  <a:srgbClr val="EB377F"/>
                </a:solidFill>
              </a:rPr>
              <a:t>Linked Data Principle </a:t>
            </a:r>
            <a:r>
              <a:rPr lang="ko-KR" altLang="en-US" spc="-150" dirty="0" smtClean="0">
                <a:solidFill>
                  <a:srgbClr val="EB377F"/>
                </a:solidFill>
              </a:rPr>
              <a:t>준수</a:t>
            </a:r>
          </a:p>
          <a:p>
            <a:pPr>
              <a:lnSpc>
                <a:spcPct val="130000"/>
              </a:lnSpc>
            </a:pPr>
            <a:r>
              <a:rPr lang="en-US" altLang="ko-KR" spc="-150" dirty="0" smtClean="0"/>
              <a:t>Information Ecosystem</a:t>
            </a:r>
            <a:r>
              <a:rPr lang="ko-KR" altLang="en-US" spc="-150" dirty="0" smtClean="0"/>
              <a:t>에 기여</a:t>
            </a:r>
          </a:p>
          <a:p>
            <a:pPr lvl="1">
              <a:lnSpc>
                <a:spcPct val="130000"/>
              </a:lnSpc>
            </a:pPr>
            <a:r>
              <a:rPr lang="en-US" altLang="ko-KR" spc="-150" dirty="0" smtClean="0">
                <a:solidFill>
                  <a:srgbClr val="EB377F"/>
                </a:solidFill>
              </a:rPr>
              <a:t>Web</a:t>
            </a:r>
            <a:r>
              <a:rPr lang="ko-KR" altLang="en-US" spc="-150" dirty="0" smtClean="0">
                <a:solidFill>
                  <a:srgbClr val="EB377F"/>
                </a:solidFill>
              </a:rPr>
              <a:t>은 가장 보편화되고 일반적인 </a:t>
            </a:r>
            <a:r>
              <a:rPr lang="en-US" altLang="ko-KR" spc="-150" dirty="0" smtClean="0">
                <a:solidFill>
                  <a:srgbClr val="EB377F"/>
                </a:solidFill>
              </a:rPr>
              <a:t>Platform</a:t>
            </a:r>
            <a:r>
              <a:rPr lang="ko-KR" altLang="en-US" spc="-150" dirty="0" smtClean="0">
                <a:solidFill>
                  <a:srgbClr val="EB377F"/>
                </a:solidFill>
              </a:rPr>
              <a:t>이자 </a:t>
            </a:r>
            <a:r>
              <a:rPr lang="en-US" altLang="ko-KR" spc="-150" dirty="0" smtClean="0">
                <a:solidFill>
                  <a:srgbClr val="EB377F"/>
                </a:solidFill>
              </a:rPr>
              <a:t>Ecosystem</a:t>
            </a:r>
          </a:p>
          <a:p>
            <a:pPr>
              <a:lnSpc>
                <a:spcPct val="130000"/>
              </a:lnSpc>
            </a:pPr>
            <a:r>
              <a:rPr lang="en-US" altLang="ko-KR" spc="-150" dirty="0" smtClean="0"/>
              <a:t>Linked data</a:t>
            </a:r>
            <a:r>
              <a:rPr lang="ko-KR" altLang="en-US" spc="-150" dirty="0" smtClean="0"/>
              <a:t>로 얻는 이득보다 글로벌 데이터베이스</a:t>
            </a:r>
            <a:r>
              <a:rPr lang="en-US" altLang="ko-KR" spc="-150" dirty="0" smtClean="0"/>
              <a:t>(Web) </a:t>
            </a:r>
            <a:r>
              <a:rPr lang="ko-KR" altLang="en-US" spc="-150" dirty="0" smtClean="0"/>
              <a:t>세계에 기여한다는 마음이 우선</a:t>
            </a:r>
          </a:p>
          <a:p>
            <a:pPr lvl="1">
              <a:lnSpc>
                <a:spcPct val="130000"/>
              </a:lnSpc>
            </a:pPr>
            <a:r>
              <a:rPr lang="ko-KR" altLang="en-US" spc="-150" dirty="0" smtClean="0">
                <a:solidFill>
                  <a:srgbClr val="EB377F"/>
                </a:solidFill>
              </a:rPr>
              <a:t>개방으로 직접적으로 얻을 수 있는 이득 보다 우리의 데이터가 살아서 누군가에게 새로운 “가능성”을 열어 줄 수 있음을 우선 고려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62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25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rgbClr val="91C700"/>
                </a:solidFill>
              </a:rPr>
              <a:t>LOD</a:t>
            </a:r>
            <a:r>
              <a:rPr lang="ko-KR" altLang="en-US" b="1" dirty="0" smtClean="0">
                <a:solidFill>
                  <a:srgbClr val="91C700"/>
                </a:solidFill>
              </a:rPr>
              <a:t> 구축 원칙</a:t>
            </a:r>
            <a:endParaRPr lang="en-US" b="1" dirty="0">
              <a:solidFill>
                <a:srgbClr val="91C7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ko-KR" altLang="en-US" spc="-150" dirty="0" smtClean="0"/>
              <a:t>이용자를 생산자로</a:t>
            </a:r>
          </a:p>
          <a:p>
            <a:pPr lvl="1">
              <a:lnSpc>
                <a:spcPct val="130000"/>
              </a:lnSpc>
            </a:pPr>
            <a:r>
              <a:rPr lang="ko-KR" altLang="en-US" spc="-150" dirty="0" smtClean="0"/>
              <a:t>단순한 데이터의 개방과 서비스를 넘어</a:t>
            </a:r>
            <a:r>
              <a:rPr lang="en-US" altLang="ko-KR" spc="-150" dirty="0" smtClean="0"/>
              <a:t>, </a:t>
            </a:r>
            <a:r>
              <a:rPr lang="ko-KR" altLang="en-US" spc="-150" dirty="0" smtClean="0"/>
              <a:t>데이터를 만들고 자유롭게 활용할 수 있는 </a:t>
            </a:r>
            <a:r>
              <a:rPr lang="en-US" altLang="ko-KR" spc="-150" dirty="0" smtClean="0">
                <a:solidFill>
                  <a:srgbClr val="EB377F"/>
                </a:solidFill>
              </a:rPr>
              <a:t>Data Literacy </a:t>
            </a:r>
            <a:r>
              <a:rPr lang="ko-KR" altLang="en-US" spc="-150" dirty="0" smtClean="0">
                <a:solidFill>
                  <a:srgbClr val="EB377F"/>
                </a:solidFill>
              </a:rPr>
              <a:t>교육</a:t>
            </a:r>
            <a:endParaRPr lang="ko-KR" altLang="en-US" spc="-150" dirty="0" smtClean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63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726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참고자료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4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이미지출처</a:t>
            </a:r>
            <a:endParaRPr lang="en-US" altLang="ko-KR" sz="1400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46088"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</a:t>
            </a:r>
            <a:r>
              <a:rPr lang="en-US" altLang="ko-KR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://</a:t>
            </a:r>
            <a:r>
              <a:rPr lang="en-US" altLang="ko-KR" sz="12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blogs.loc.gov/digitalpreservation/files/2011/06/lod.jpg</a:t>
            </a:r>
            <a:endParaRPr lang="en-US" altLang="ko-KR" sz="1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46088" lvl="1"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https</a:t>
            </a:r>
            <a:r>
              <a:rPr lang="en-US" altLang="ko-KR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://www.flickr.com/photos/okfn/6419794587/</a:t>
            </a:r>
          </a:p>
          <a:p>
            <a:pPr marL="446088" lvl="1">
              <a:lnSpc>
                <a:spcPct val="100000"/>
              </a:lnSpc>
              <a:spcBef>
                <a:spcPts val="0"/>
              </a:spcBef>
            </a:pPr>
            <a:endParaRPr lang="en-US" altLang="ko-KR" sz="12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46088" lvl="1">
              <a:lnSpc>
                <a:spcPct val="100000"/>
              </a:lnSpc>
              <a:spcBef>
                <a:spcPts val="0"/>
              </a:spcBef>
            </a:pPr>
            <a:endParaRPr lang="en-US" altLang="ko-KR" sz="1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46088" lvl="1">
              <a:lnSpc>
                <a:spcPct val="100000"/>
              </a:lnSpc>
              <a:spcBef>
                <a:spcPts val="0"/>
              </a:spcBef>
            </a:pPr>
            <a:endParaRPr lang="en-US" altLang="ko-KR" sz="12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46088" lvl="1">
              <a:lnSpc>
                <a:spcPct val="100000"/>
              </a:lnSpc>
              <a:spcBef>
                <a:spcPts val="0"/>
              </a:spcBef>
            </a:pPr>
            <a:endParaRPr lang="en-US" altLang="ko-KR" sz="1200" dirty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46088" lvl="1">
              <a:lnSpc>
                <a:spcPct val="100000"/>
              </a:lnSpc>
              <a:spcBef>
                <a:spcPts val="0"/>
              </a:spcBef>
            </a:pPr>
            <a:endParaRPr lang="en-US" altLang="ko-KR" sz="12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0" indent="-239712">
              <a:lnSpc>
                <a:spcPct val="100000"/>
              </a:lnSpc>
              <a:spcBef>
                <a:spcPts val="0"/>
              </a:spcBef>
            </a:pPr>
            <a:r>
              <a:rPr lang="ko-KR" altLang="en-US" sz="1400" b="1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참고자료</a:t>
            </a:r>
            <a:endParaRPr lang="en-US" altLang="ko-KR" sz="1400" b="1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  <a:p>
            <a:pPr marL="457200" lvl="1" indent="-239712"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http://5stardata.info</a:t>
            </a:r>
            <a:r>
              <a:rPr lang="en-US" altLang="ko-KR" sz="12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</a:t>
            </a:r>
          </a:p>
          <a:p>
            <a:pPr marL="457200" lvl="1" indent="-239712">
              <a:lnSpc>
                <a:spcPct val="100000"/>
              </a:lnSpc>
              <a:spcBef>
                <a:spcPts val="0"/>
              </a:spcBef>
            </a:pPr>
            <a:r>
              <a:rPr lang="en-US" altLang="ko-KR" sz="1200" dirty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http://5stardata.info/kr</a:t>
            </a:r>
            <a:r>
              <a:rPr lang="en-US" altLang="ko-KR" sz="1200" dirty="0" smtClean="0"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rPr>
              <a:t>/</a:t>
            </a:r>
          </a:p>
          <a:p>
            <a:pPr marL="457200" lvl="1" indent="-239712">
              <a:lnSpc>
                <a:spcPct val="100000"/>
              </a:lnSpc>
              <a:spcBef>
                <a:spcPts val="0"/>
              </a:spcBef>
            </a:pPr>
            <a:endParaRPr lang="en-US" altLang="ko-KR" sz="1200" dirty="0" smtClean="0">
              <a:latin typeface="함초롬돋움" panose="02030504000101010101" pitchFamily="18" charset="-127"/>
              <a:ea typeface="함초롬돋움" panose="0203050400010101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5625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2050" name="Picture 2" descr="mark, question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005" y="2528906"/>
            <a:ext cx="6096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제목 3"/>
          <p:cNvSpPr txBox="1">
            <a:spLocks/>
          </p:cNvSpPr>
          <p:nvPr/>
        </p:nvSpPr>
        <p:spPr>
          <a:xfrm>
            <a:off x="2285683" y="2869248"/>
            <a:ext cx="5251190" cy="5385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함초롬돋움" panose="02030504000101010101" pitchFamily="18" charset="-127"/>
                <a:ea typeface="함초롬돋움" panose="02030504000101010101" pitchFamily="18" charset="-127"/>
                <a:cs typeface="함초롬돋움" panose="02030504000101010101" pitchFamily="18" charset="-127"/>
              </a:defRPr>
            </a:lvl1pPr>
          </a:lstStyle>
          <a:p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웹은 이미 개방된 공간이 아닌가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ko-KR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644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Star Open Data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28650" y="1237129"/>
            <a:ext cx="7886700" cy="1551791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dirty="0"/>
              <a:t>Tim </a:t>
            </a:r>
            <a:r>
              <a:rPr lang="en-US" altLang="ko-KR" dirty="0" smtClean="0"/>
              <a:t>Berners-Lee, </a:t>
            </a:r>
            <a:r>
              <a:rPr lang="ko-KR" altLang="en-US" dirty="0" err="1" smtClean="0"/>
              <a:t>별점을</a:t>
            </a:r>
            <a:r>
              <a:rPr lang="ko-KR" altLang="en-US" dirty="0" smtClean="0"/>
              <a:t> 이용해 </a:t>
            </a:r>
            <a:r>
              <a:rPr lang="en-US" altLang="ko-KR" dirty="0" smtClean="0"/>
              <a:t>Open Data</a:t>
            </a:r>
            <a:r>
              <a:rPr lang="ko-KR" altLang="en-US" dirty="0" smtClean="0"/>
              <a:t>의 다섯 단계 표현</a:t>
            </a:r>
            <a:r>
              <a:rPr lang="en-US" altLang="ko-KR" dirty="0" smtClean="0"/>
              <a:t>.</a:t>
            </a:r>
            <a:endParaRPr lang="ko-KR" altLang="en-US" b="1" dirty="0">
              <a:solidFill>
                <a:srgbClr val="FF6600"/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pic>
        <p:nvPicPr>
          <p:cNvPr id="3074" name="Picture 2" descr="5-star steps by examp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060" y="2081604"/>
            <a:ext cx="66675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188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5 Star Open Data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2015.4.29. </a:t>
            </a:r>
            <a:r>
              <a:rPr lang="ko-KR" altLang="en-US" smtClean="0"/>
              <a:t>한국정보화진흥원</a:t>
            </a:r>
            <a:r>
              <a:rPr lang="en-US" altLang="ko-KR" smtClean="0"/>
              <a:t>, LOD Touch Day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36661"/>
              </p:ext>
            </p:extLst>
          </p:nvPr>
        </p:nvGraphicFramePr>
        <p:xfrm>
          <a:off x="758190" y="1431290"/>
          <a:ext cx="7562850" cy="3367086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367790"/>
                <a:gridCol w="5040630"/>
                <a:gridCol w="1154430"/>
              </a:tblGrid>
              <a:tr h="561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별점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설명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예제</a:t>
                      </a:r>
                      <a:endParaRPr lang="ko-KR" altLang="en-US" sz="14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</a:tr>
              <a:tr h="56118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b="0" i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데이터를 웹 상에 오픈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라이센스로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포맷에 상관없이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)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공개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  <a:hlinkClick r:id="rId2"/>
                        </a:rPr>
                        <a:t>링크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</a:tr>
              <a:tr h="56118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r>
                        <a:rPr lang="ko-KR" altLang="en-US" sz="1400" b="0" i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endParaRPr lang="ko-KR" altLang="en-US" sz="1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구조화된 데이터로 제공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예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표를 </a:t>
                      </a:r>
                      <a:r>
                        <a:rPr lang="ko-KR" altLang="en-US" sz="14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스캔한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이미지 파일 대신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/>
                      </a:r>
                      <a:b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</a:b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엑셀 파일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  <a:hlinkClick r:id="rId3"/>
                        </a:rPr>
                        <a:t>링크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</a:tr>
              <a:tr h="56118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r>
                        <a:rPr lang="ko-KR" altLang="en-US" sz="1400" b="0" i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비독점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 포맷을 사용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예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엑셀 파일 대신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CSV 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파일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  <a:hlinkClick r:id="rId4"/>
                        </a:rPr>
                        <a:t>링크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</a:tr>
              <a:tr h="56118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r>
                        <a:rPr lang="ko-KR" altLang="en-US" sz="1400" b="0" i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r>
                        <a:rPr lang="ko-KR" altLang="en-US" sz="1400" b="0" i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사람들이 가리킬 수 있도록 개체를 나타내기 위해 </a:t>
                      </a:r>
                      <a:r>
                        <a:rPr lang="en-US" altLang="ko-KR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URI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를 사용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  <a:hlinkClick r:id="rId5"/>
                        </a:rPr>
                        <a:t>링크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</a:tr>
              <a:tr h="561181">
                <a:tc>
                  <a:txBody>
                    <a:bodyPr/>
                    <a:lstStyle/>
                    <a:p>
                      <a:pPr algn="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r>
                        <a:rPr lang="ko-KR" altLang="en-US" sz="1400" b="0" i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r>
                        <a:rPr lang="ko-KR" altLang="en-US" sz="1400" b="0" i="0" kern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★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</a:rPr>
                        <a:t>데이터의 문맥과 배경을 제공하기 위해 다른 데이터와 링크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함초롬돋움" panose="02030504000101010101" pitchFamily="18" charset="-127"/>
                          <a:ea typeface="함초롬돋움" panose="02030504000101010101" pitchFamily="18" charset="-127"/>
                          <a:cs typeface="함초롬돋움" panose="02030504000101010101" pitchFamily="18" charset="-127"/>
                          <a:hlinkClick r:id="rId6"/>
                        </a:rPr>
                        <a:t>링크</a:t>
                      </a:r>
                      <a:endParaRPr lang="ko-KR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함초롬돋움" panose="02030504000101010101" pitchFamily="18" charset="-127"/>
                        <a:ea typeface="함초롬돋움" panose="02030504000101010101" pitchFamily="18" charset="-127"/>
                        <a:cs typeface="함초롬돋움" panose="02030504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83D3C6-160B-4676-AE9B-AF3D078D40C0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949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LiST with BG Title Master">
  <a:themeElements>
    <a:clrScheme name="LiST">
      <a:dk1>
        <a:srgbClr val="FFFFFF"/>
      </a:dk1>
      <a:lt1>
        <a:srgbClr val="606D80"/>
      </a:lt1>
      <a:dk2>
        <a:srgbClr val="FEFCFD"/>
      </a:dk2>
      <a:lt2>
        <a:srgbClr val="2F5AA9"/>
      </a:lt2>
      <a:accent1>
        <a:srgbClr val="EE3741"/>
      </a:accent1>
      <a:accent2>
        <a:srgbClr val="F05858"/>
      </a:accent2>
      <a:accent3>
        <a:srgbClr val="305AA9"/>
      </a:accent3>
      <a:accent4>
        <a:srgbClr val="557EBB"/>
      </a:accent4>
      <a:accent5>
        <a:srgbClr val="AED148"/>
      </a:accent5>
      <a:accent6>
        <a:srgbClr val="FEDC66"/>
      </a:accent6>
      <a:hlink>
        <a:srgbClr val="EE3741"/>
      </a:hlink>
      <a:folHlink>
        <a:srgbClr val="A0C1DD"/>
      </a:folHlink>
    </a:clrScheme>
    <a:fontScheme name="LiST">
      <a:majorFont>
        <a:latin typeface="Calibri"/>
        <a:ea typeface="Noto Sans CJK KR Bold"/>
        <a:cs typeface=""/>
      </a:majorFont>
      <a:minorFont>
        <a:latin typeface="Calibri"/>
        <a:ea typeface="Noto Sans CJK KR Demi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charset="0"/>
            <a:sym typeface="Calibr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ko-KR" sz="3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Calibri" charset="0"/>
            <a:sym typeface="Calibri" charset="0"/>
          </a:defRPr>
        </a:defPPr>
      </a:lstStyle>
    </a:lnDef>
  </a:objectDefaults>
  <a:extraClrSchemeLst>
    <a:extraClrScheme>
      <a:clrScheme name="Title &amp; Sub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MS PowerPoint Template" id="{B1E24F2B-EFB9-4357-9A7E-D8BBA2AA1715}" vid="{D4C7C48C-FA25-4A95-B221-63845445E079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81358</TotalTime>
  <Words>2866</Words>
  <Application>Microsoft Office PowerPoint</Application>
  <PresentationFormat>화면 슬라이드 쇼(4:3)</PresentationFormat>
  <Paragraphs>525</Paragraphs>
  <Slides>65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5</vt:i4>
      </vt:variant>
      <vt:variant>
        <vt:lpstr>슬라이드 제목</vt:lpstr>
      </vt:variant>
      <vt:variant>
        <vt:i4>65</vt:i4>
      </vt:variant>
    </vt:vector>
  </HeadingPairs>
  <TitlesOfParts>
    <vt:vector size="70" baseType="lpstr">
      <vt:lpstr>Office 테마</vt:lpstr>
      <vt:lpstr>3_Office 테마</vt:lpstr>
      <vt:lpstr>6_Office 테마</vt:lpstr>
      <vt:lpstr>Office Theme</vt:lpstr>
      <vt:lpstr>LiST with BG Title Master</vt:lpstr>
      <vt:lpstr>PowerPoint 프레젠테이션</vt:lpstr>
      <vt:lpstr>PowerPoint 프레젠테이션</vt:lpstr>
      <vt:lpstr>Data, Data, Data</vt:lpstr>
      <vt:lpstr>Linked Open Data</vt:lpstr>
      <vt:lpstr>Open Data</vt:lpstr>
      <vt:lpstr>Linked Data</vt:lpstr>
      <vt:lpstr>PowerPoint 프레젠테이션</vt:lpstr>
      <vt:lpstr>5 Star Open Data</vt:lpstr>
      <vt:lpstr>5 Star Open Data</vt:lpstr>
      <vt:lpstr>PowerPoint 프레젠테이션</vt:lpstr>
      <vt:lpstr>링크드 데이터 원칙</vt:lpstr>
      <vt:lpstr>Elements of Linked Open Data Stack(revison 3)</vt:lpstr>
      <vt:lpstr>PowerPoint 프레젠테이션</vt:lpstr>
      <vt:lpstr>오늘날의 웹 : Web of Documents(HTML)</vt:lpstr>
      <vt:lpstr>오늘 이야기하는 웹 : Web of Data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RDF</vt:lpstr>
      <vt:lpstr>RDF 모델</vt:lpstr>
      <vt:lpstr>RDF 모델</vt:lpstr>
      <vt:lpstr>RDF Graph Model</vt:lpstr>
      <vt:lpstr>RDF Graph Model</vt:lpstr>
      <vt:lpstr>RDF Graph Model</vt:lpstr>
      <vt:lpstr>RDF/XML로 표현</vt:lpstr>
      <vt:lpstr>PowerPoint 프레젠테이션</vt:lpstr>
      <vt:lpstr>PowerPoint 프레젠테이션</vt:lpstr>
      <vt:lpstr>Ontology</vt:lpstr>
      <vt:lpstr>Ontology</vt:lpstr>
      <vt:lpstr>PowerPoint 프레젠테이션</vt:lpstr>
      <vt:lpstr>RDF Schema</vt:lpstr>
      <vt:lpstr>PowerPoint 프레젠테이션</vt:lpstr>
      <vt:lpstr>HTML5 MicroData</vt:lpstr>
      <vt:lpstr>HTML5 MicroData</vt:lpstr>
      <vt:lpstr>HTML5 MicroData</vt:lpstr>
      <vt:lpstr>HTML5 MicroData</vt:lpstr>
      <vt:lpstr>HTML5 MicroData</vt:lpstr>
      <vt:lpstr>PowerPoint 프레젠테이션</vt:lpstr>
      <vt:lpstr>RDFa</vt:lpstr>
      <vt:lpstr>RDFa</vt:lpstr>
      <vt:lpstr>Microformat</vt:lpstr>
      <vt:lpstr>Microformat</vt:lpstr>
      <vt:lpstr>PowerPoint 프레젠테이션</vt:lpstr>
      <vt:lpstr>Netflix OData Catalog API Example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의미있는 데이터 플랫폼(이용자 입장)</vt:lpstr>
      <vt:lpstr>LOD 구축 원칙</vt:lpstr>
      <vt:lpstr>LOD 구축 원칙</vt:lpstr>
      <vt:lpstr>참고자료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jino</dc:creator>
  <cp:lastModifiedBy>User</cp:lastModifiedBy>
  <cp:revision>152</cp:revision>
  <dcterms:created xsi:type="dcterms:W3CDTF">2014-05-12T06:34:45Z</dcterms:created>
  <dcterms:modified xsi:type="dcterms:W3CDTF">2015-04-29T01:03:44Z</dcterms:modified>
</cp:coreProperties>
</file>